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8"/>
  </p:notesMasterIdLst>
  <p:sldIdLst>
    <p:sldId id="302" r:id="rId4"/>
    <p:sldId id="303" r:id="rId5"/>
    <p:sldId id="305" r:id="rId6"/>
    <p:sldId id="306" r:id="rId7"/>
    <p:sldId id="271" r:id="rId8"/>
    <p:sldId id="289" r:id="rId9"/>
    <p:sldId id="292" r:id="rId10"/>
    <p:sldId id="312" r:id="rId11"/>
    <p:sldId id="314" r:id="rId12"/>
    <p:sldId id="313" r:id="rId13"/>
    <p:sldId id="290" r:id="rId14"/>
    <p:sldId id="308" r:id="rId15"/>
    <p:sldId id="309" r:id="rId16"/>
    <p:sldId id="3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SVA default table">
    <a:wholeTbl>
      <a:tcTxStyle>
        <a:fontRef idx="minor">
          <a:prstClr val="black"/>
        </a:fontRef>
        <a:schemeClr val="dk2"/>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rgbClr val="FFFFFF"/>
          </a:solidFill>
        </a:fill>
      </a:tcStyle>
    </a:wholeTbl>
    <a:band1H>
      <a:tcStyle>
        <a:tcBdr/>
        <a:fill>
          <a:solidFill>
            <a:srgbClr val="FFFFFF"/>
          </a:solidFill>
        </a:fill>
      </a:tcStyle>
    </a:band1H>
    <a:band2H>
      <a:tcStyle>
        <a:tcBdr/>
        <a:fill>
          <a:solidFill>
            <a:srgbClr val="FFFFFF"/>
          </a:solidFill>
        </a:fill>
      </a:tcStyle>
    </a:band2H>
    <a:band1V>
      <a:tcStyle>
        <a:tcBdr/>
        <a:fill>
          <a:solidFill>
            <a:srgbClr val="FFFFFF"/>
          </a:solidFill>
        </a:fill>
      </a:tcStyle>
    </a:band1V>
    <a:band2V>
      <a:tcStyle>
        <a:tcBdr/>
      </a:tcStyle>
    </a:band2V>
    <a:lastCol>
      <a:tcTxStyle>
        <a:fontRef idx="minor">
          <a:prstClr val="black"/>
        </a:fontRef>
        <a:schemeClr val="dk1"/>
      </a:tcTxStyle>
      <a:tcStyle>
        <a:tcBdr/>
        <a:fill>
          <a:solidFill>
            <a:srgbClr val="FFFFFF"/>
          </a:solidFill>
        </a:fill>
      </a:tcStyle>
    </a:lastCol>
    <a:firstCol>
      <a:tcTxStyle b="on">
        <a:fontRef idx="minor">
          <a:prstClr val="black"/>
        </a:fontRef>
        <a:schemeClr val="dk2"/>
      </a:tcTxStyle>
      <a:tcStyle>
        <a:tcBdr/>
        <a:fill>
          <a:solidFill>
            <a:srgbClr val="FFFFFF"/>
          </a:solidFill>
        </a:fill>
      </a:tcStyle>
    </a:firstCol>
    <a:lastRow>
      <a:tcTxStyle b="on">
        <a:fontRef idx="minor">
          <a:prstClr val="black"/>
        </a:fontRef>
        <a:schemeClr val="dk1"/>
      </a:tcTxStyle>
      <a:tcStyle>
        <a:tcBdr>
          <a:top>
            <a:ln w="0" cmpd="sng">
              <a:solidFill>
                <a:schemeClr val="dk1"/>
              </a:solidFill>
            </a:ln>
          </a:top>
        </a:tcBdr>
        <a:fill>
          <a:solidFill>
            <a:srgbClr val="FFFFFF"/>
          </a:solidFill>
        </a:fill>
      </a:tcStyle>
    </a:lastRow>
    <a:firstRow>
      <a:tcTxStyle b="on">
        <a:fontRef idx="minor">
          <a:prstClr val="black"/>
        </a:fontRef>
        <a:schemeClr val="lt1"/>
      </a:tcTxStyle>
      <a:tcStyle>
        <a:tcBdr>
          <a:bottom>
            <a:ln w="12700" cmpd="sng">
              <a:solidFill>
                <a:schemeClr val="dk1"/>
              </a:solidFill>
            </a:ln>
          </a:bottom>
        </a:tcBdr>
        <a:fill>
          <a:solidFill>
            <a:srgbClr val="809D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autoAdjust="0"/>
    <p:restoredTop sz="72182" autoAdjust="0"/>
  </p:normalViewPr>
  <p:slideViewPr>
    <p:cSldViewPr snapToGrid="0">
      <p:cViewPr varScale="1">
        <p:scale>
          <a:sx n="80" d="100"/>
          <a:sy n="80" d="100"/>
        </p:scale>
        <p:origin x="1986"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D3341-7B95-4A6B-90E1-134F954A481B}" type="datetimeFigureOut">
              <a:rPr lang="en-AU" smtClean="0"/>
              <a:t>24/02/2025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637F7-FC4D-4CBC-AB75-3578EC53B962}" type="slidenum">
              <a:rPr lang="en-AU" smtClean="0"/>
              <a:t>‹#›</a:t>
            </a:fld>
            <a:endParaRPr lang="en-AU"/>
          </a:p>
        </p:txBody>
      </p:sp>
    </p:spTree>
    <p:extLst>
      <p:ext uri="{BB962C8B-B14F-4D97-AF65-F5344CB8AC3E}">
        <p14:creationId xmlns:p14="http://schemas.microsoft.com/office/powerpoint/2010/main" val="227371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a:t>
            </a:fld>
            <a:endParaRPr lang="en-AU"/>
          </a:p>
        </p:txBody>
      </p:sp>
    </p:spTree>
    <p:extLst>
      <p:ext uri="{BB962C8B-B14F-4D97-AF65-F5344CB8AC3E}">
        <p14:creationId xmlns:p14="http://schemas.microsoft.com/office/powerpoint/2010/main" val="309722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10</a:t>
            </a:fld>
            <a:endParaRPr lang="en-AU"/>
          </a:p>
        </p:txBody>
      </p:sp>
    </p:spTree>
    <p:extLst>
      <p:ext uri="{BB962C8B-B14F-4D97-AF65-F5344CB8AC3E}">
        <p14:creationId xmlns:p14="http://schemas.microsoft.com/office/powerpoint/2010/main" val="332970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dk1"/>
                </a:solidFill>
                <a:ea typeface="Nunito"/>
                <a:cs typeface="Nunito"/>
                <a:sym typeface="Nunito"/>
              </a:rPr>
              <a:t>Groups receive a sheet of hexagonal tiles for each person in the group, or a file with a digital template, and a large sheet of paper to stick the tiles to. Students fill each tile with a keyword, fact or statement and decide how to arrange the tiles to build a web of connections. </a:t>
            </a:r>
            <a:r>
              <a:rPr lang="en-AU" dirty="0">
                <a:solidFill>
                  <a:schemeClr val="dk1"/>
                </a:solidFill>
                <a:highlight>
                  <a:srgbClr val="FFFFFF"/>
                </a:highlight>
                <a:ea typeface="Nunito"/>
                <a:cs typeface="Nunito"/>
                <a:sym typeface="Nunito"/>
              </a:rPr>
              <a:t>Each hexagon can connect to up to six others and students should keep rearranging until they feel they’ve created the strongest web of connected ideas.</a:t>
            </a:r>
            <a:endParaRPr lang="en-AU" dirty="0">
              <a:solidFill>
                <a:schemeClr val="dk1"/>
              </a:solidFill>
              <a:ea typeface="Nunito"/>
              <a:cs typeface="Nunito"/>
              <a:sym typeface="Nunito"/>
            </a:endParaRPr>
          </a:p>
          <a:p>
            <a:endParaRPr lang="en-AU" dirty="0"/>
          </a:p>
          <a:p>
            <a:r>
              <a:rPr lang="en-AU" dirty="0"/>
              <a:t>Use the link in the slide for more information and templates to print up.</a:t>
            </a:r>
          </a:p>
        </p:txBody>
      </p:sp>
      <p:sp>
        <p:nvSpPr>
          <p:cNvPr id="4" name="Slide Number Placeholder 3"/>
          <p:cNvSpPr>
            <a:spLocks noGrp="1"/>
          </p:cNvSpPr>
          <p:nvPr>
            <p:ph type="sldNum" sz="quarter" idx="5"/>
          </p:nvPr>
        </p:nvSpPr>
        <p:spPr/>
        <p:txBody>
          <a:bodyPr/>
          <a:lstStyle/>
          <a:p>
            <a:fld id="{EA73E4DD-77B5-4865-BDE1-7FCA96646869}" type="slidenum">
              <a:rPr lang="en-AU" smtClean="0"/>
              <a:t>11</a:t>
            </a:fld>
            <a:endParaRPr lang="en-AU"/>
          </a:p>
        </p:txBody>
      </p:sp>
    </p:spTree>
    <p:extLst>
      <p:ext uri="{BB962C8B-B14F-4D97-AF65-F5344CB8AC3E}">
        <p14:creationId xmlns:p14="http://schemas.microsoft.com/office/powerpoint/2010/main" val="82150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endParaRPr lang="en-AU" dirty="0"/>
          </a:p>
          <a:p>
            <a:r>
              <a:rPr lang="en-AU" dirty="0"/>
              <a:t>Use this Rubric to assess students’ surveys</a:t>
            </a:r>
          </a:p>
        </p:txBody>
      </p:sp>
      <p:sp>
        <p:nvSpPr>
          <p:cNvPr id="4" name="Slide Number Placeholder 3"/>
          <p:cNvSpPr>
            <a:spLocks noGrp="1"/>
          </p:cNvSpPr>
          <p:nvPr>
            <p:ph type="sldNum" sz="quarter" idx="5"/>
          </p:nvPr>
        </p:nvSpPr>
        <p:spPr/>
        <p:txBody>
          <a:bodyPr/>
          <a:lstStyle/>
          <a:p>
            <a:fld id="{EA73E4DD-77B5-4865-BDE1-7FCA96646869}" type="slidenum">
              <a:rPr lang="en-AU" smtClean="0"/>
              <a:t>12</a:t>
            </a:fld>
            <a:endParaRPr lang="en-AU"/>
          </a:p>
        </p:txBody>
      </p:sp>
    </p:spTree>
    <p:extLst>
      <p:ext uri="{BB962C8B-B14F-4D97-AF65-F5344CB8AC3E}">
        <p14:creationId xmlns:p14="http://schemas.microsoft.com/office/powerpoint/2010/main" val="3129567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endParaRPr lang="en-AU" dirty="0"/>
          </a:p>
          <a:p>
            <a:r>
              <a:rPr lang="en-AU" dirty="0"/>
              <a:t>Use this Rubric to assess students’ concept maps</a:t>
            </a:r>
          </a:p>
          <a:p>
            <a:endParaRPr lang="en-AU" dirty="0"/>
          </a:p>
        </p:txBody>
      </p:sp>
      <p:sp>
        <p:nvSpPr>
          <p:cNvPr id="4" name="Slide Number Placeholder 3"/>
          <p:cNvSpPr>
            <a:spLocks noGrp="1"/>
          </p:cNvSpPr>
          <p:nvPr>
            <p:ph type="sldNum" sz="quarter" idx="5"/>
          </p:nvPr>
        </p:nvSpPr>
        <p:spPr/>
        <p:txBody>
          <a:bodyPr/>
          <a:lstStyle/>
          <a:p>
            <a:fld id="{EA73E4DD-77B5-4865-BDE1-7FCA96646869}" type="slidenum">
              <a:rPr lang="en-AU" smtClean="0"/>
              <a:t>13</a:t>
            </a:fld>
            <a:endParaRPr lang="en-AU"/>
          </a:p>
        </p:txBody>
      </p:sp>
    </p:spTree>
    <p:extLst>
      <p:ext uri="{BB962C8B-B14F-4D97-AF65-F5344CB8AC3E}">
        <p14:creationId xmlns:p14="http://schemas.microsoft.com/office/powerpoint/2010/main" val="349004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2</a:t>
            </a:fld>
            <a:endParaRPr lang="en-AU"/>
          </a:p>
        </p:txBody>
      </p:sp>
    </p:spTree>
    <p:extLst>
      <p:ext uri="{BB962C8B-B14F-4D97-AF65-F5344CB8AC3E}">
        <p14:creationId xmlns:p14="http://schemas.microsoft.com/office/powerpoint/2010/main" val="235491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3</a:t>
            </a:fld>
            <a:endParaRPr lang="en-AU"/>
          </a:p>
        </p:txBody>
      </p:sp>
    </p:spTree>
    <p:extLst>
      <p:ext uri="{BB962C8B-B14F-4D97-AF65-F5344CB8AC3E}">
        <p14:creationId xmlns:p14="http://schemas.microsoft.com/office/powerpoint/2010/main" val="211669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4</a:t>
            </a:fld>
            <a:endParaRPr lang="en-AU"/>
          </a:p>
        </p:txBody>
      </p:sp>
    </p:spTree>
    <p:extLst>
      <p:ext uri="{BB962C8B-B14F-4D97-AF65-F5344CB8AC3E}">
        <p14:creationId xmlns:p14="http://schemas.microsoft.com/office/powerpoint/2010/main" val="315639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endParaRPr lang="en-AU" dirty="0"/>
          </a:p>
        </p:txBody>
      </p:sp>
      <p:sp>
        <p:nvSpPr>
          <p:cNvPr id="4" name="Slide Number Placeholder 3"/>
          <p:cNvSpPr>
            <a:spLocks noGrp="1"/>
          </p:cNvSpPr>
          <p:nvPr>
            <p:ph type="sldNum" sz="quarter" idx="10"/>
          </p:nvPr>
        </p:nvSpPr>
        <p:spPr/>
        <p:txBody>
          <a:bodyPr/>
          <a:lstStyle/>
          <a:p>
            <a:fld id="{EA73E4DD-77B5-4865-BDE1-7FCA96646869}" type="slidenum">
              <a:rPr lang="en-AU" smtClean="0"/>
              <a:t>5</a:t>
            </a:fld>
            <a:endParaRPr lang="en-AU"/>
          </a:p>
        </p:txBody>
      </p:sp>
    </p:spTree>
    <p:extLst>
      <p:ext uri="{BB962C8B-B14F-4D97-AF65-F5344CB8AC3E}">
        <p14:creationId xmlns:p14="http://schemas.microsoft.com/office/powerpoint/2010/main" val="289962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6</a:t>
            </a:fld>
            <a:endParaRPr lang="en-AU"/>
          </a:p>
        </p:txBody>
      </p:sp>
    </p:spTree>
    <p:extLst>
      <p:ext uri="{BB962C8B-B14F-4D97-AF65-F5344CB8AC3E}">
        <p14:creationId xmlns:p14="http://schemas.microsoft.com/office/powerpoint/2010/main" val="190707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7</a:t>
            </a:fld>
            <a:endParaRPr lang="en-AU"/>
          </a:p>
        </p:txBody>
      </p:sp>
    </p:spTree>
    <p:extLst>
      <p:ext uri="{BB962C8B-B14F-4D97-AF65-F5344CB8AC3E}">
        <p14:creationId xmlns:p14="http://schemas.microsoft.com/office/powerpoint/2010/main" val="222150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 &amp; ideas</a:t>
            </a:r>
          </a:p>
        </p:txBody>
      </p:sp>
      <p:sp>
        <p:nvSpPr>
          <p:cNvPr id="4" name="Slide Number Placeholder 3"/>
          <p:cNvSpPr>
            <a:spLocks noGrp="1"/>
          </p:cNvSpPr>
          <p:nvPr>
            <p:ph type="sldNum" sz="quarter" idx="5"/>
          </p:nvPr>
        </p:nvSpPr>
        <p:spPr/>
        <p:txBody>
          <a:bodyPr/>
          <a:lstStyle/>
          <a:p>
            <a:fld id="{517637F7-FC4D-4CBC-AB75-3578EC53B962}" type="slidenum">
              <a:rPr lang="en-AU" smtClean="0"/>
              <a:t>8</a:t>
            </a:fld>
            <a:endParaRPr lang="en-AU"/>
          </a:p>
        </p:txBody>
      </p:sp>
    </p:spTree>
    <p:extLst>
      <p:ext uri="{BB962C8B-B14F-4D97-AF65-F5344CB8AC3E}">
        <p14:creationId xmlns:p14="http://schemas.microsoft.com/office/powerpoint/2010/main" val="287505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endParaRPr lang="en-AU" dirty="0"/>
          </a:p>
          <a:p>
            <a:endParaRPr lang="en-AU" dirty="0"/>
          </a:p>
          <a:p>
            <a:r>
              <a:rPr lang="en-AU" dirty="0" err="1"/>
              <a:t>Xxxx</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A73E4DD-77B5-4865-BDE1-7FCA96646869}" type="slidenum">
              <a:rPr lang="en-AU" smtClean="0"/>
              <a:t>9</a:t>
            </a:fld>
            <a:endParaRPr lang="en-AU"/>
          </a:p>
        </p:txBody>
      </p:sp>
    </p:spTree>
    <p:extLst>
      <p:ext uri="{BB962C8B-B14F-4D97-AF65-F5344CB8AC3E}">
        <p14:creationId xmlns:p14="http://schemas.microsoft.com/office/powerpoint/2010/main" val="3505385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00FC-E3A4-F8D7-44C8-3F27BD74659E}"/>
              </a:ext>
            </a:extLst>
          </p:cNvPr>
          <p:cNvSpPr/>
          <p:nvPr userDrawn="1"/>
        </p:nvSpPr>
        <p:spPr>
          <a:xfrm>
            <a:off x="0" y="0"/>
            <a:ext cx="12193200" cy="6858000"/>
          </a:xfrm>
          <a:prstGeom prst="rect">
            <a:avLst/>
          </a:prstGeom>
          <a:solidFill>
            <a:srgbClr val="356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ue and black wavy background&#10;&#10;Description automatically generated">
            <a:extLst>
              <a:ext uri="{FF2B5EF4-FFF2-40B4-BE49-F238E27FC236}">
                <a16:creationId xmlns:a16="http://schemas.microsoft.com/office/drawing/2014/main" id="{E11480AF-9A7B-6773-36A8-7BF187CA4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67698" y="2159007"/>
            <a:ext cx="5040000" cy="468000"/>
          </a:xfrm>
        </p:spPr>
        <p:txBody>
          <a:bodyPr anchor="b"/>
          <a:lstStyle>
            <a:lvl1pPr marL="0" indent="0" algn="l">
              <a:buNone/>
              <a:defRPr sz="2300" b="0">
                <a:solidFill>
                  <a:schemeClr val="bg1"/>
                </a:solidFill>
              </a:defRPr>
            </a:lvl1pPr>
            <a:lvl2pPr marL="0" indent="0" algn="l">
              <a:buNone/>
              <a:defRPr sz="2300" b="0">
                <a:solidFill>
                  <a:schemeClr val="bg1"/>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AU" dirty="0"/>
              <a:t>Click to add subtitle</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1067698" y="2936665"/>
            <a:ext cx="7200000" cy="1260000"/>
          </a:xfrm>
        </p:spPr>
        <p:txBody>
          <a:bodyPr anchor="t"/>
          <a:lstStyle>
            <a:lvl1pPr>
              <a:defRPr sz="4800">
                <a:solidFill>
                  <a:schemeClr val="bg1"/>
                </a:solidFill>
                <a:latin typeface="VAG Rounded Next" panose="020F0502020203020204" pitchFamily="34" charset="0"/>
              </a:defRPr>
            </a:lvl1pPr>
          </a:lstStyle>
          <a:p>
            <a:r>
              <a:rPr lang="en-US" dirty="0"/>
              <a:t>Click to add presentation title</a:t>
            </a:r>
            <a:endParaRPr lang="en-GB" dirty="0"/>
          </a:p>
        </p:txBody>
      </p:sp>
      <p:pic>
        <p:nvPicPr>
          <p:cNvPr id="10" name="Picture 9" descr="Blue text on a black background&#10;&#10;Description automatically generated">
            <a:extLst>
              <a:ext uri="{FF2B5EF4-FFF2-40B4-BE49-F238E27FC236}">
                <a16:creationId xmlns:a16="http://schemas.microsoft.com/office/drawing/2014/main" id="{3EB3336C-C05E-F699-6259-D5204CB0AE7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
        <p:nvSpPr>
          <p:cNvPr id="17" name="Picture Placeholder 16">
            <a:extLst>
              <a:ext uri="{FF2B5EF4-FFF2-40B4-BE49-F238E27FC236}">
                <a16:creationId xmlns:a16="http://schemas.microsoft.com/office/drawing/2014/main" id="{868ECEF7-DC95-A42A-891E-829CAD27CC81}"/>
              </a:ext>
            </a:extLst>
          </p:cNvPr>
          <p:cNvSpPr>
            <a:spLocks noGrp="1" noChangeAspect="1"/>
          </p:cNvSpPr>
          <p:nvPr>
            <p:ph type="pic" sz="quarter" idx="14" hasCustomPrompt="1"/>
          </p:nvPr>
        </p:nvSpPr>
        <p:spPr>
          <a:xfrm>
            <a:off x="1981200" y="0"/>
            <a:ext cx="10210344" cy="256019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solidFill>
            <a:schemeClr val="bg1">
              <a:lumMod val="75000"/>
            </a:schemeClr>
          </a:solidFill>
        </p:spPr>
        <p:txBody>
          <a:bodyPr wrap="square" lIns="180000" tIns="180000" rIns="180000" bIns="360000" anchor="t" anchorCtr="0">
            <a:noAutofit/>
          </a:bodyPr>
          <a:lstStyle>
            <a:lvl1pPr algn="r">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Blue/Orange]">
    <p:spTree>
      <p:nvGrpSpPr>
        <p:cNvPr id="1" name=""/>
        <p:cNvGrpSpPr/>
        <p:nvPr/>
      </p:nvGrpSpPr>
      <p:grpSpPr>
        <a:xfrm>
          <a:off x="0" y="0"/>
          <a:ext cx="0" cy="0"/>
          <a:chOff x="0" y="0"/>
          <a:chExt cx="0" cy="0"/>
        </a:xfrm>
      </p:grpSpPr>
      <p:pic>
        <p:nvPicPr>
          <p:cNvPr id="8" name="Picture 7" descr="A blue and orange background&#10;&#10;Description automatically generated">
            <a:extLst>
              <a:ext uri="{FF2B5EF4-FFF2-40B4-BE49-F238E27FC236}">
                <a16:creationId xmlns:a16="http://schemas.microsoft.com/office/drawing/2014/main" id="{244E6FE7-A9B9-5A6A-9AF4-A2EDC757E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08030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Blue/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F52657-3706-698A-E5A4-7392BCB10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EC04AF43-F4D7-4307-AAC6-978BA3428C8A}"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14160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06F2204-047D-7C61-7E75-1FFC099CC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68809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1810F-C225-61FB-F899-73661BAF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770F0ABB-BB79-4AFB-97FB-A631ED08C459}"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407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Green/Blue]">
    <p:spTree>
      <p:nvGrpSpPr>
        <p:cNvPr id="1" name=""/>
        <p:cNvGrpSpPr/>
        <p:nvPr/>
      </p:nvGrpSpPr>
      <p:grpSpPr>
        <a:xfrm>
          <a:off x="0" y="0"/>
          <a:ext cx="0" cy="0"/>
          <a:chOff x="0" y="0"/>
          <a:chExt cx="0" cy="0"/>
        </a:xfrm>
      </p:grpSpPr>
      <p:pic>
        <p:nvPicPr>
          <p:cNvPr id="10" name="Picture 9" descr="A blue and green background&#10;&#10;Description automatically generated">
            <a:extLst>
              <a:ext uri="{FF2B5EF4-FFF2-40B4-BE49-F238E27FC236}">
                <a16:creationId xmlns:a16="http://schemas.microsoft.com/office/drawing/2014/main" id="{234B6D88-923D-49C0-EFAB-2F1C4FD690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r="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57713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en/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3A230-AE8F-D97C-69C1-769F87897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612D710C-B5D9-4CB5-94E6-E2CD1833AE84}"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5318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Navy Blue]">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EC894EE3-FC61-7F5E-6E8E-C658D6E420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989876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Navy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BC271-4CB0-795C-1710-8A0C2D718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4E561842-7DDB-4B93-A9F9-000F48B93157}"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493817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range/Brown]">
    <p:spTree>
      <p:nvGrpSpPr>
        <p:cNvPr id="1" name=""/>
        <p:cNvGrpSpPr/>
        <p:nvPr/>
      </p:nvGrpSpPr>
      <p:grpSpPr>
        <a:xfrm>
          <a:off x="0" y="0"/>
          <a:ext cx="0" cy="0"/>
          <a:chOff x="0" y="0"/>
          <a:chExt cx="0" cy="0"/>
        </a:xfrm>
      </p:grpSpPr>
      <p:pic>
        <p:nvPicPr>
          <p:cNvPr id="14" name="Picture 13" descr="A brown and white background&#10;&#10;Description automatically generated">
            <a:extLst>
              <a:ext uri="{FF2B5EF4-FFF2-40B4-BE49-F238E27FC236}">
                <a16:creationId xmlns:a16="http://schemas.microsoft.com/office/drawing/2014/main" id="{F97933ED-3AAF-72D3-AA3F-3E87396FAD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258496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Orange/Brow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5F9B9-CAB2-D67D-B89C-AB96891D3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D0AAF764-000E-408A-BB85-8AEC778B5B62}"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887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931E-9234-1F4C-CB61-21B538B4D19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6417BD2-45FF-C992-3150-4762209FD1EF}"/>
              </a:ext>
            </a:extLst>
          </p:cNvPr>
          <p:cNvSpPr>
            <a:spLocks noGrp="1"/>
          </p:cNvSpPr>
          <p:nvPr>
            <p:ph type="dt" sz="half" idx="10"/>
          </p:nvPr>
        </p:nvSpPr>
        <p:spPr/>
        <p:txBody>
          <a:bodyPr/>
          <a:lstStyle/>
          <a:p>
            <a:fld id="{96B4C594-0B96-4F5A-984A-EA98CBA1964E}" type="datetime1">
              <a:rPr lang="en-GB" smtClean="0"/>
              <a:t>24/02/2025</a:t>
            </a:fld>
            <a:endParaRPr lang="en-GB" dirty="0"/>
          </a:p>
        </p:txBody>
      </p:sp>
      <p:sp>
        <p:nvSpPr>
          <p:cNvPr id="4" name="Footer Placeholder 3">
            <a:extLst>
              <a:ext uri="{FF2B5EF4-FFF2-40B4-BE49-F238E27FC236}">
                <a16:creationId xmlns:a16="http://schemas.microsoft.com/office/drawing/2014/main" id="{66AF0DF5-FA1C-BBAD-816D-B7114C82F77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280AB8C-7997-9BD9-D52D-004599B6EDB4}"/>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571860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ACF4C-E6E9-74FE-FC55-CD38811C285B}"/>
              </a:ext>
            </a:extLst>
          </p:cNvPr>
          <p:cNvSpPr/>
          <p:nvPr userDrawn="1"/>
        </p:nvSpPr>
        <p:spPr>
          <a:xfrm>
            <a:off x="0" y="0"/>
            <a:ext cx="12193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white background with black dots&#10;&#10;Description automatically generated">
            <a:extLst>
              <a:ext uri="{FF2B5EF4-FFF2-40B4-BE49-F238E27FC236}">
                <a16:creationId xmlns:a16="http://schemas.microsoft.com/office/drawing/2014/main" id="{0B1188FC-06B2-195D-7BD7-B404572AB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661367"/>
            <a:ext cx="10440000" cy="1620000"/>
          </a:xfrm>
        </p:spPr>
        <p:txBody>
          <a:bodyPr/>
          <a:lstStyle>
            <a:lvl1pPr algn="ctr">
              <a:lnSpc>
                <a:spcPct val="105000"/>
              </a:lnSpc>
              <a:defRPr sz="4800">
                <a:solidFill>
                  <a:schemeClr val="accent2"/>
                </a:solidFill>
                <a:latin typeface="VAG Rounded Next Medium" panose="020F0602020203020204" pitchFamily="34" charset="0"/>
              </a:defRPr>
            </a:lvl1pPr>
          </a:lstStyle>
          <a:p>
            <a:r>
              <a:rPr lang="en-US" dirty="0"/>
              <a:t>Key Statement</a:t>
            </a:r>
            <a:endParaRPr lang="en-GB" dirty="0"/>
          </a:p>
        </p:txBody>
      </p:sp>
    </p:spTree>
    <p:extLst>
      <p:ext uri="{BB962C8B-B14F-4D97-AF65-F5344CB8AC3E}">
        <p14:creationId xmlns:p14="http://schemas.microsoft.com/office/powerpoint/2010/main" val="2760850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blue and yellow wavy background&#10;&#10;Description automatically generated">
            <a:extLst>
              <a:ext uri="{FF2B5EF4-FFF2-40B4-BE49-F238E27FC236}">
                <a16:creationId xmlns:a16="http://schemas.microsoft.com/office/drawing/2014/main" id="{E2BDE7D3-4A22-F333-5555-E2DF28937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343734"/>
            <a:ext cx="10440000" cy="1620000"/>
          </a:xfrm>
        </p:spPr>
        <p:txBody>
          <a:bodyPr/>
          <a:lstStyle>
            <a:lvl1pPr algn="ctr">
              <a:lnSpc>
                <a:spcPct val="105000"/>
              </a:lnSpc>
              <a:defRPr sz="4800">
                <a:solidFill>
                  <a:schemeClr val="bg1"/>
                </a:solidFill>
                <a:latin typeface="VAG Rounded Next Medium" panose="020F0602020203020204" pitchFamily="34" charset="0"/>
              </a:defRPr>
            </a:lvl1pPr>
          </a:lstStyle>
          <a:p>
            <a:r>
              <a:rPr lang="en-US" dirty="0"/>
              <a:t>Thank-you</a:t>
            </a:r>
            <a:endParaRPr lang="en-GB" dirty="0"/>
          </a:p>
        </p:txBody>
      </p:sp>
      <p:pic>
        <p:nvPicPr>
          <p:cNvPr id="9" name="Picture 8" descr="Blue text on a black background&#10;&#10;Description automatically generated">
            <a:extLst>
              <a:ext uri="{FF2B5EF4-FFF2-40B4-BE49-F238E27FC236}">
                <a16:creationId xmlns:a16="http://schemas.microsoft.com/office/drawing/2014/main" id="{2CCB16CF-F111-CEFC-F8B3-EE4C27C4A7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Tree>
    <p:extLst>
      <p:ext uri="{BB962C8B-B14F-4D97-AF65-F5344CB8AC3E}">
        <p14:creationId xmlns:p14="http://schemas.microsoft.com/office/powerpoint/2010/main" val="345952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6C7C-078A-49DF-AE7A-D3DDF8E99D67}" type="datetime1">
              <a:rPr lang="en-GB" smtClean="0"/>
              <a:t>24/02/2025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GB"/>
              <a:t>Click to edit Master title style</a:t>
            </a:r>
            <a:endParaRPr lang="en-AU" dirty="0"/>
          </a:p>
        </p:txBody>
      </p:sp>
    </p:spTree>
    <p:extLst>
      <p:ext uri="{BB962C8B-B14F-4D97-AF65-F5344CB8AC3E}">
        <p14:creationId xmlns:p14="http://schemas.microsoft.com/office/powerpoint/2010/main" val="1648050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EC11-1721-4360-A378-F6649AC6227E}" type="datetime1">
              <a:rPr lang="en-GB" smtClean="0"/>
              <a:t>24/02/2025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and Content Circles">
    <p:spTree>
      <p:nvGrpSpPr>
        <p:cNvPr id="1" name=""/>
        <p:cNvGrpSpPr/>
        <p:nvPr/>
      </p:nvGrpSpPr>
      <p:grpSpPr>
        <a:xfrm>
          <a:off x="0" y="0"/>
          <a:ext cx="0" cy="0"/>
          <a:chOff x="0" y="0"/>
          <a:chExt cx="0" cy="0"/>
        </a:xfrm>
      </p:grpSpPr>
      <p:sp>
        <p:nvSpPr>
          <p:cNvPr id="2" name="Title 1"/>
          <p:cNvSpPr>
            <a:spLocks noGrp="1"/>
          </p:cNvSpPr>
          <p:nvPr>
            <p:ph type="title"/>
          </p:nvPr>
        </p:nvSpPr>
        <p:spPr>
          <a:xfrm>
            <a:off x="960000" y="72000"/>
            <a:ext cx="7056000" cy="1260000"/>
          </a:xfrm>
        </p:spPr>
        <p:txBody>
          <a:bodyPr/>
          <a:lstStyle>
            <a:lvl1pPr>
              <a:defRPr>
                <a:solidFill>
                  <a:schemeClr val="tx2"/>
                </a:solidFill>
              </a:defRPr>
            </a:lvl1pPr>
          </a:lstStyle>
          <a:p>
            <a:r>
              <a:rPr lang="en-US"/>
              <a:t>Click to edit Master title style</a:t>
            </a:r>
            <a:endParaRPr lang="en-AU" dirty="0"/>
          </a:p>
        </p:txBody>
      </p:sp>
      <p:sp>
        <p:nvSpPr>
          <p:cNvPr id="5" name="Content Placeholder 4"/>
          <p:cNvSpPr>
            <a:spLocks noGrp="1"/>
          </p:cNvSpPr>
          <p:nvPr>
            <p:ph sz="quarter" idx="13"/>
          </p:nvPr>
        </p:nvSpPr>
        <p:spPr>
          <a:xfrm>
            <a:off x="960000" y="1440000"/>
            <a:ext cx="78720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0EA7112-3F92-44E0-8CA0-A19BFABD4D9F}"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pic>
        <p:nvPicPr>
          <p:cNvPr id="4" name="Picture 3">
            <a:extLst>
              <a:ext uri="{FF2B5EF4-FFF2-40B4-BE49-F238E27FC236}">
                <a16:creationId xmlns:a16="http://schemas.microsoft.com/office/drawing/2014/main" id="{4CB6AF5C-38F1-4BAB-AB46-A8064BD2EF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6000" y="0"/>
            <a:ext cx="4173736" cy="2873253"/>
          </a:xfrm>
          <a:prstGeom prst="rect">
            <a:avLst/>
          </a:prstGeom>
        </p:spPr>
      </p:pic>
    </p:spTree>
    <p:extLst>
      <p:ext uri="{BB962C8B-B14F-4D97-AF65-F5344CB8AC3E}">
        <p14:creationId xmlns:p14="http://schemas.microsoft.com/office/powerpoint/2010/main" val="2403770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661921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586416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881602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219311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4206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descr="A blue and green background&#10;&#10;Description automatically generated">
            <a:extLst>
              <a:ext uri="{FF2B5EF4-FFF2-40B4-BE49-F238E27FC236}">
                <a16:creationId xmlns:a16="http://schemas.microsoft.com/office/drawing/2014/main" id="{B91E093D-A47B-B0E4-9825-D9B7E30486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 r="1"/>
          <a:stretch/>
        </p:blipFill>
        <p:spPr>
          <a:xfrm>
            <a:off x="0" y="0"/>
            <a:ext cx="12191999"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12" name="Picture 11">
            <a:extLst>
              <a:ext uri="{FF2B5EF4-FFF2-40B4-BE49-F238E27FC236}">
                <a16:creationId xmlns:a16="http://schemas.microsoft.com/office/drawing/2014/main" id="{4A9E0967-C60E-D93D-8377-C6D71AD621F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048692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Content Placeholder 4"/>
          <p:cNvSpPr>
            <a:spLocks noGrp="1"/>
          </p:cNvSpPr>
          <p:nvPr>
            <p:ph sz="quarter" idx="13"/>
          </p:nvPr>
        </p:nvSpPr>
        <p:spPr>
          <a:xfrm>
            <a:off x="960967" y="1440000"/>
            <a:ext cx="10270067"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7"/>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7" name="Date Placeholder 6"/>
          <p:cNvSpPr>
            <a:spLocks noGrp="1"/>
          </p:cNvSpPr>
          <p:nvPr>
            <p:ph type="dt" sz="half" idx="10"/>
          </p:nvPr>
        </p:nvSpPr>
        <p:spPr/>
        <p:txBody>
          <a:bodyPr/>
          <a:lstStyle/>
          <a:p>
            <a:fld id="{2C8B44EA-9780-4188-87EC-ED088329FCFF}" type="datetime1">
              <a:rPr lang="en-AU" smtClean="0"/>
              <a:t>24/02/2025</a:t>
            </a:fld>
            <a:endParaRPr lang="en-AU" dirty="0"/>
          </a:p>
        </p:txBody>
      </p:sp>
      <p:sp>
        <p:nvSpPr>
          <p:cNvPr id="9" name="Slide Number Placeholder 8"/>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13485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Content Placeholder 4"/>
          <p:cNvSpPr>
            <a:spLocks noGrp="1"/>
          </p:cNvSpPr>
          <p:nvPr>
            <p:ph sz="quarter" idx="13"/>
          </p:nvPr>
        </p:nvSpPr>
        <p:spPr>
          <a:xfrm>
            <a:off x="960967" y="1440000"/>
            <a:ext cx="10270067"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7"/>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7" name="Date Placeholder 6"/>
          <p:cNvSpPr>
            <a:spLocks noGrp="1"/>
          </p:cNvSpPr>
          <p:nvPr>
            <p:ph type="dt" sz="half" idx="10"/>
          </p:nvPr>
        </p:nvSpPr>
        <p:spPr/>
        <p:txBody>
          <a:bodyPr/>
          <a:lstStyle/>
          <a:p>
            <a:fld id="{2C8B44EA-9780-4188-87EC-ED088329FCFF}" type="datetime1">
              <a:rPr lang="en-AU" smtClean="0"/>
              <a:t>24/02/2025</a:t>
            </a:fld>
            <a:endParaRPr lang="en-AU" dirty="0"/>
          </a:p>
        </p:txBody>
      </p:sp>
      <p:sp>
        <p:nvSpPr>
          <p:cNvPr id="9" name="Slide Number Placeholder 8"/>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404283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1A230695-3632-487E-8506-209914F05A01}"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31880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02031" y="1981201"/>
            <a:ext cx="1098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4" name="Date Placeholder 3"/>
          <p:cNvSpPr>
            <a:spLocks noGrp="1"/>
          </p:cNvSpPr>
          <p:nvPr>
            <p:ph type="dt" sz="half" idx="10"/>
          </p:nvPr>
        </p:nvSpPr>
        <p:spPr/>
        <p:txBody>
          <a:bodyPr/>
          <a:lstStyle/>
          <a:p>
            <a:fld id="{74542351-0D01-4C4E-A00D-05516CC6F4F8}" type="datetime1">
              <a:rPr lang="en-GB" smtClean="0"/>
              <a:t>24/02/2025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7E312E6-FA90-4A59-849C-194B2CB6E855}"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216762" y="1888067"/>
            <a:ext cx="5400000" cy="4356000"/>
          </a:xfrm>
          <a:prstGeom prst="roundRect">
            <a:avLst>
              <a:gd name="adj" fmla="val 335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81254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5" name="Date Placeholder 4"/>
          <p:cNvSpPr>
            <a:spLocks noGrp="1"/>
          </p:cNvSpPr>
          <p:nvPr>
            <p:ph type="dt" sz="half" idx="10"/>
          </p:nvPr>
        </p:nvSpPr>
        <p:spPr/>
        <p:txBody>
          <a:bodyPr/>
          <a:lstStyle/>
          <a:p>
            <a:fld id="{B2DCA67C-1FDD-4289-A45B-1C24A8752454}"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02031" y="1888067"/>
            <a:ext cx="11014731" cy="4356000"/>
          </a:xfrm>
          <a:prstGeom prst="roundRect">
            <a:avLst>
              <a:gd name="adj" fmla="val 267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7587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13" name="Picture 12" descr="A yellow and orange background&#10;&#10;Description automatically generated">
            <a:extLst>
              <a:ext uri="{FF2B5EF4-FFF2-40B4-BE49-F238E27FC236}">
                <a16:creationId xmlns:a16="http://schemas.microsoft.com/office/drawing/2014/main" id="{89B55A0A-BEAC-860A-CBA9-753D687395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6555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AA977A-EEFB-47D5-C678-0FC0D52E1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B4BBF2D1-A9DE-450B-BD5F-55EFF1E77543}"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327173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0354F9-6820-7598-7D6C-A01847074715}"/>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Placeholder 1"/>
          <p:cNvSpPr>
            <a:spLocks noGrp="1"/>
          </p:cNvSpPr>
          <p:nvPr>
            <p:ph type="title"/>
          </p:nvPr>
        </p:nvSpPr>
        <p:spPr>
          <a:xfrm>
            <a:off x="602031" y="274868"/>
            <a:ext cx="10440000" cy="900000"/>
          </a:xfrm>
          <a:prstGeom prst="rect">
            <a:avLst/>
          </a:prstGeom>
        </p:spPr>
        <p:txBody>
          <a:bodyPr vert="horz" lIns="0" tIns="0" rIns="0" bIns="0" rtlCol="0" anchor="ctr">
            <a:noAutofit/>
          </a:bodyPr>
          <a:lstStyle/>
          <a:p>
            <a:endParaRPr lang="en-GB" dirty="0"/>
          </a:p>
        </p:txBody>
      </p:sp>
      <p:sp>
        <p:nvSpPr>
          <p:cNvPr id="3" name="Text Placeholder 2"/>
          <p:cNvSpPr>
            <a:spLocks noGrp="1"/>
          </p:cNvSpPr>
          <p:nvPr>
            <p:ph type="body" idx="1"/>
          </p:nvPr>
        </p:nvSpPr>
        <p:spPr>
          <a:xfrm>
            <a:off x="602031" y="1976318"/>
            <a:ext cx="10980000" cy="39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690749" y="6358249"/>
            <a:ext cx="2520000" cy="360000"/>
          </a:xfrm>
          <a:prstGeom prst="rect">
            <a:avLst/>
          </a:prstGeom>
        </p:spPr>
        <p:txBody>
          <a:bodyPr vert="horz" lIns="0" tIns="0" rIns="0" bIns="0" rtlCol="0" anchor="ctr"/>
          <a:lstStyle>
            <a:lvl1pPr algn="l">
              <a:defRPr sz="1500">
                <a:solidFill>
                  <a:schemeClr val="tx2"/>
                </a:solidFill>
                <a:latin typeface="+mj-lt"/>
              </a:defRPr>
            </a:lvl1pPr>
          </a:lstStyle>
          <a:p>
            <a:fld id="{96B4C594-0B96-4F5A-984A-EA98CBA1964E}" type="datetime1">
              <a:rPr lang="en-GB" smtClean="0"/>
              <a:t>24/02/2025</a:t>
            </a:fld>
            <a:endParaRPr lang="en-GB" dirty="0"/>
          </a:p>
        </p:txBody>
      </p:sp>
      <p:sp>
        <p:nvSpPr>
          <p:cNvPr id="5" name="Footer Placeholder 4"/>
          <p:cNvSpPr>
            <a:spLocks noGrp="1"/>
          </p:cNvSpPr>
          <p:nvPr>
            <p:ph type="ftr" sz="quarter" idx="3"/>
          </p:nvPr>
        </p:nvSpPr>
        <p:spPr>
          <a:xfrm>
            <a:off x="602031" y="6358249"/>
            <a:ext cx="5975238" cy="360000"/>
          </a:xfrm>
          <a:prstGeom prst="rect">
            <a:avLst/>
          </a:prstGeom>
        </p:spPr>
        <p:txBody>
          <a:bodyPr vert="horz" lIns="0" tIns="0" rIns="0" bIns="0" rtlCol="0" anchor="ctr"/>
          <a:lstStyle>
            <a:lvl1pPr algn="l">
              <a:defRPr sz="1500">
                <a:solidFill>
                  <a:schemeClr val="tx2"/>
                </a:solidFill>
                <a:latin typeface="+mj-lt"/>
              </a:defRPr>
            </a:lvl1pPr>
          </a:lstStyle>
          <a:p>
            <a:endParaRPr lang="en-GB" dirty="0"/>
          </a:p>
        </p:txBody>
      </p:sp>
      <p:sp>
        <p:nvSpPr>
          <p:cNvPr id="6" name="Slide Number Placeholder 5"/>
          <p:cNvSpPr>
            <a:spLocks noGrp="1"/>
          </p:cNvSpPr>
          <p:nvPr>
            <p:ph type="sldNum" sz="quarter" idx="4"/>
          </p:nvPr>
        </p:nvSpPr>
        <p:spPr>
          <a:xfrm>
            <a:off x="11157969" y="274868"/>
            <a:ext cx="432000" cy="900000"/>
          </a:xfrm>
          <a:prstGeom prst="rect">
            <a:avLst/>
          </a:prstGeom>
        </p:spPr>
        <p:txBody>
          <a:bodyPr vert="horz" lIns="0" tIns="223200" rIns="0" bIns="0" rtlCol="0" anchor="t" anchorCtr="0"/>
          <a:lstStyle>
            <a:lvl1pPr algn="r">
              <a:defRPr sz="1500">
                <a:solidFill>
                  <a:schemeClr val="bg1"/>
                </a:solidFill>
                <a:latin typeface="+mj-lt"/>
              </a:defRPr>
            </a:lvl1pPr>
          </a:lstStyle>
          <a:p>
            <a:fld id="{F5AEA0E0-5CC6-4BD0-905C-A0021E419432}" type="slidenum">
              <a:rPr lang="en-GB" smtClean="0"/>
              <a:pPr/>
              <a:t>‹#›</a:t>
            </a:fld>
            <a:endParaRPr lang="en-GB" dirty="0"/>
          </a:p>
        </p:txBody>
      </p:sp>
      <p:sp>
        <p:nvSpPr>
          <p:cNvPr id="7" name="MSIPCMContentMarking" descr="{&quot;HashCode&quot;:431517927,&quot;Placement&quot;:&quot;Header&quot;,&quot;Top&quot;:0.0,&quot;Left&quot;:440.987549,&quot;SlideWidth&quot;:960,&quot;SlideHeight&quot;:540}"/>
          <p:cNvSpPr txBox="1"/>
          <p:nvPr userDrawn="1"/>
        </p:nvSpPr>
        <p:spPr>
          <a:xfrm>
            <a:off x="5600542" y="0"/>
            <a:ext cx="990916" cy="330706"/>
          </a:xfrm>
          <a:prstGeom prst="rect">
            <a:avLst/>
          </a:prstGeom>
          <a:noFill/>
        </p:spPr>
        <p:txBody>
          <a:bodyPr vert="horz" wrap="square" lIns="0" tIns="0" rIns="0" bIns="0" rtlCol="0" anchor="ctr" anchorCtr="1">
            <a:spAutoFit/>
          </a:bodyPr>
          <a:lstStyle/>
          <a:p>
            <a:pPr algn="ctr">
              <a:spcBef>
                <a:spcPts val="0"/>
              </a:spcBef>
              <a:spcAft>
                <a:spcPts val="0"/>
              </a:spcAft>
            </a:pPr>
            <a:r>
              <a:rPr lang="en-AU" sz="14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92" r:id="rId2"/>
    <p:sldLayoutId id="2147483662" r:id="rId3"/>
    <p:sldLayoutId id="2147483652" r:id="rId4"/>
    <p:sldLayoutId id="2147483650" r:id="rId5"/>
    <p:sldLayoutId id="2147483676" r:id="rId6"/>
    <p:sldLayoutId id="2147483677"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78" r:id="rId20"/>
    <p:sldLayoutId id="2147483679" r:id="rId21"/>
    <p:sldLayoutId id="2147483675" r:id="rId22"/>
    <p:sldLayoutId id="2147483655" r:id="rId23"/>
    <p:sldLayoutId id="2147483695" r:id="rId24"/>
    <p:sldLayoutId id="2147483697" r:id="rId25"/>
    <p:sldLayoutId id="2147483698" r:id="rId26"/>
    <p:sldLayoutId id="2147483700" r:id="rId27"/>
    <p:sldLayoutId id="2147483701" r:id="rId28"/>
    <p:sldLayoutId id="2147483702" r:id="rId29"/>
    <p:sldLayoutId id="2147483703" r:id="rId30"/>
    <p:sldLayoutId id="2147483704" r:id="rId31"/>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hyperlink" Target="https://app.education.nsw.gov.au/digital-learning-selector/LearningActivity/Browser?cache_id=445fb"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esterntreatmentplanttour.melbournewater.com.au/?startscene=0&amp;startlookat=0,0,90,0,0;"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hyperlink" Target="https://westerntreatmentplanttour.melbournewater.com.au/?startscene=0&amp;startlookat=0,0,90,0,0;"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487B-52A6-ECA6-CCE2-24083D75D438}"/>
              </a:ext>
            </a:extLst>
          </p:cNvPr>
          <p:cNvSpPr>
            <a:spLocks noGrp="1"/>
          </p:cNvSpPr>
          <p:nvPr>
            <p:ph type="title"/>
          </p:nvPr>
        </p:nvSpPr>
        <p:spPr/>
        <p:txBody>
          <a:bodyPr/>
          <a:lstStyle/>
          <a:p>
            <a:r>
              <a:rPr lang="en-US" b="1" dirty="0">
                <a:latin typeface="Verdana"/>
                <a:ea typeface="Verdana"/>
              </a:rPr>
              <a:t>1. Teacher Instructions</a:t>
            </a:r>
          </a:p>
        </p:txBody>
      </p:sp>
      <p:sp>
        <p:nvSpPr>
          <p:cNvPr id="3" name="TextBox 2">
            <a:extLst>
              <a:ext uri="{FF2B5EF4-FFF2-40B4-BE49-F238E27FC236}">
                <a16:creationId xmlns:a16="http://schemas.microsoft.com/office/drawing/2014/main" id="{A7721118-8A03-EBD9-71A6-454C522CC548}"/>
              </a:ext>
            </a:extLst>
          </p:cNvPr>
          <p:cNvSpPr txBox="1"/>
          <p:nvPr/>
        </p:nvSpPr>
        <p:spPr>
          <a:xfrm>
            <a:off x="494512" y="1508843"/>
            <a:ext cx="11202976"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600" b="1" dirty="0">
                <a:solidFill>
                  <a:srgbClr val="000000"/>
                </a:solidFill>
                <a:latin typeface="VAG Rounded Next"/>
                <a:ea typeface="Verdana"/>
                <a:cs typeface="Segoe UI"/>
              </a:rPr>
              <a:t>Title: </a:t>
            </a:r>
            <a:r>
              <a:rPr lang="en-AU" sz="1600" dirty="0">
                <a:solidFill>
                  <a:srgbClr val="000000"/>
                </a:solidFill>
                <a:latin typeface="VAG Rounded Next"/>
                <a:ea typeface="Verdana"/>
                <a:cs typeface="Segoe UI"/>
              </a:rPr>
              <a:t>The Western Treatment Plant</a:t>
            </a:r>
          </a:p>
          <a:p>
            <a:endParaRPr lang="en-US" sz="1600" b="1" dirty="0">
              <a:solidFill>
                <a:srgbClr val="000000"/>
              </a:solidFill>
              <a:latin typeface="VAG Rounded Next"/>
              <a:ea typeface="Verdana"/>
              <a:cs typeface="Segoe UI"/>
            </a:endParaRPr>
          </a:p>
          <a:p>
            <a:r>
              <a:rPr lang="en-AU" sz="1600" b="1" dirty="0">
                <a:solidFill>
                  <a:srgbClr val="000000"/>
                </a:solidFill>
                <a:latin typeface="VAG Rounded Next"/>
                <a:ea typeface="Verdana"/>
                <a:cs typeface="Segoe UI"/>
              </a:rPr>
              <a:t>Length:</a:t>
            </a:r>
            <a:r>
              <a:rPr lang="en-AU" sz="1600" dirty="0">
                <a:solidFill>
                  <a:srgbClr val="000000"/>
                </a:solidFill>
                <a:latin typeface="VAG Rounded Next"/>
                <a:ea typeface="Verdana"/>
                <a:cs typeface="Segoe UI"/>
              </a:rPr>
              <a:t> Approximately 2 x 60 minute lessons + homework task (survey)</a:t>
            </a:r>
            <a:endParaRPr lang="en-US" sz="1600" dirty="0">
              <a:solidFill>
                <a:srgbClr val="000000"/>
              </a:solidFill>
              <a:latin typeface="VAG Rounded Next"/>
              <a:ea typeface="Verdana"/>
              <a:cs typeface="Segoe UI"/>
            </a:endParaRPr>
          </a:p>
          <a:p>
            <a:endParaRPr lang="en-US" sz="1600" b="1" dirty="0">
              <a:solidFill>
                <a:srgbClr val="000000"/>
              </a:solidFill>
              <a:latin typeface="VAG Rounded Next"/>
              <a:ea typeface="Verdana"/>
              <a:cs typeface="Segoe UI"/>
            </a:endParaRPr>
          </a:p>
          <a:p>
            <a:pPr>
              <a:lnSpc>
                <a:spcPct val="120000"/>
              </a:lnSpc>
            </a:pPr>
            <a:r>
              <a:rPr lang="en-US" sz="1600" b="1" dirty="0">
                <a:solidFill>
                  <a:srgbClr val="000000"/>
                </a:solidFill>
                <a:latin typeface="VAG Rounded Next"/>
                <a:ea typeface="Verdana"/>
                <a:cs typeface="Segoe UI"/>
              </a:rPr>
              <a:t>Description: </a:t>
            </a:r>
            <a:r>
              <a:rPr lang="en-US" sz="1600" dirty="0">
                <a:solidFill>
                  <a:srgbClr val="000000"/>
                </a:solidFill>
                <a:latin typeface="VAG Rounded Next"/>
                <a:ea typeface="Verdana"/>
                <a:cs typeface="Segoe UI"/>
              </a:rPr>
              <a:t>In this session, t</a:t>
            </a:r>
            <a:r>
              <a:rPr lang="en-GB" sz="1600" dirty="0">
                <a:solidFill>
                  <a:srgbClr val="000000"/>
                </a:solidFill>
                <a:latin typeface="VAG Rounded Next"/>
                <a:ea typeface="Verdana"/>
                <a:cs typeface="Segoe UI"/>
              </a:rPr>
              <a:t>he inquiry question and end products are revealed, students then need to identify the information they need to respond to the inquiry question; and will then gather information from Melbourne Water and other sources.</a:t>
            </a:r>
          </a:p>
          <a:p>
            <a:pPr>
              <a:lnSpc>
                <a:spcPct val="120000"/>
              </a:lnSpc>
            </a:pPr>
            <a:endParaRPr lang="en-US" sz="1600" dirty="0">
              <a:latin typeface="VAG Rounded Next"/>
              <a:ea typeface="Verdana"/>
              <a:cs typeface="Segoe UI"/>
            </a:endParaRPr>
          </a:p>
          <a:p>
            <a:pPr marL="342900" lvl="0" indent="-342900" fontAlgn="auto">
              <a:lnSpc>
                <a:spcPct val="115000"/>
              </a:lnSpc>
              <a:buFont typeface="+mj-lt"/>
              <a:buAutoNum type="arabicPeriod"/>
            </a:pPr>
            <a:r>
              <a:rPr lang="en-GB" sz="1600" dirty="0">
                <a:solidFill>
                  <a:srgbClr val="000000"/>
                </a:solidFill>
                <a:latin typeface="VAG Rounded Next"/>
                <a:ea typeface="Verdana"/>
                <a:cs typeface="Segoe UI"/>
              </a:rPr>
              <a:t>Inquiry question; ‘How can the Western Treatment Plant help Melbourne to thrive and adapt to an uncertain future?’ In groups, students discuss the question and complete the first two columns of a ‘Know, Find Out, Learnt’ chart (KFL). </a:t>
            </a:r>
            <a:endParaRPr lang="en-AU" sz="1600" dirty="0">
              <a:solidFill>
                <a:srgbClr val="000000"/>
              </a:solidFill>
              <a:latin typeface="VAG Rounded Next"/>
              <a:ea typeface="Verdana"/>
              <a:cs typeface="Segoe UI"/>
            </a:endParaRPr>
          </a:p>
          <a:p>
            <a:pPr marL="342900" lvl="0" indent="-342900" fontAlgn="auto">
              <a:lnSpc>
                <a:spcPct val="115000"/>
              </a:lnSpc>
              <a:buFont typeface="+mj-lt"/>
              <a:buAutoNum type="arabicPeriod"/>
            </a:pPr>
            <a:r>
              <a:rPr lang="en-GB" sz="1600" dirty="0">
                <a:solidFill>
                  <a:srgbClr val="000000"/>
                </a:solidFill>
                <a:latin typeface="VAG Rounded Next"/>
                <a:ea typeface="Verdana"/>
                <a:cs typeface="Segoe UI"/>
              </a:rPr>
              <a:t>Using the suggested resources from Melbourne Water, including the Western Treatment Plant Virtual Tour, groups of students find the information they need to respond to the inquiry question.</a:t>
            </a:r>
          </a:p>
          <a:p>
            <a:pPr marL="342900" indent="-342900">
              <a:lnSpc>
                <a:spcPct val="115000"/>
              </a:lnSpc>
              <a:buFont typeface="+mj-lt"/>
              <a:buAutoNum type="arabicPeriod"/>
            </a:pPr>
            <a:r>
              <a:rPr lang="en-GB" sz="1600" dirty="0">
                <a:solidFill>
                  <a:srgbClr val="000000"/>
                </a:solidFill>
                <a:latin typeface="VAG Rounded Next"/>
                <a:ea typeface="Verdana"/>
                <a:cs typeface="Segoe UI"/>
              </a:rPr>
              <a:t>The groups prepare and conduce a survey to collect their own primary data</a:t>
            </a:r>
          </a:p>
          <a:p>
            <a:pPr marL="342900" indent="-342900">
              <a:lnSpc>
                <a:spcPct val="115000"/>
              </a:lnSpc>
              <a:buFont typeface="+mj-lt"/>
              <a:buAutoNum type="arabicPeriod"/>
            </a:pPr>
            <a:endParaRPr lang="en-US" sz="1600" b="1" dirty="0">
              <a:latin typeface="VAG Rounded Next"/>
              <a:ea typeface="Verdana"/>
              <a:cs typeface="Segoe UI"/>
            </a:endParaRPr>
          </a:p>
          <a:p>
            <a:r>
              <a:rPr lang="en-AU" sz="1600" b="1" dirty="0">
                <a:latin typeface="VAG Rounded Next"/>
                <a:ea typeface="Verdana"/>
                <a:cs typeface="Segoe UI"/>
              </a:rPr>
              <a:t>Overview: </a:t>
            </a:r>
          </a:p>
          <a:p>
            <a:pPr indent="-171450">
              <a:buFont typeface="Arial" panose="020B0604020202020204" pitchFamily="34" charset="0"/>
              <a:buChar char="•"/>
            </a:pPr>
            <a:r>
              <a:rPr lang="en-AU" sz="1600" dirty="0">
                <a:solidFill>
                  <a:srgbClr val="000000"/>
                </a:solidFill>
                <a:latin typeface="VAG Rounded Next"/>
                <a:ea typeface="Verdana"/>
                <a:cs typeface="Segoe UI"/>
              </a:rPr>
              <a:t>Identify what they know and what they need to find out to respond to the inquiry question</a:t>
            </a:r>
          </a:p>
          <a:p>
            <a:pPr indent="-171450">
              <a:buFont typeface="Arial" panose="020B0604020202020204" pitchFamily="34" charset="0"/>
              <a:buChar char="•"/>
            </a:pPr>
            <a:r>
              <a:rPr lang="en-AU" sz="1600" dirty="0">
                <a:solidFill>
                  <a:srgbClr val="000000"/>
                </a:solidFill>
                <a:latin typeface="VAG Rounded Next"/>
                <a:ea typeface="Verdana"/>
                <a:cs typeface="Segoe UI"/>
              </a:rPr>
              <a:t>Gather information and data from primary and secondary sources</a:t>
            </a:r>
          </a:p>
          <a:p>
            <a:pPr indent="-171450">
              <a:buFont typeface="Arial" panose="020B0604020202020204" pitchFamily="34" charset="0"/>
              <a:buChar char="•"/>
            </a:pPr>
            <a:r>
              <a:rPr lang="en-AU" sz="1600" dirty="0">
                <a:solidFill>
                  <a:srgbClr val="000000"/>
                </a:solidFill>
                <a:latin typeface="VAG Rounded Next"/>
                <a:ea typeface="Verdana"/>
                <a:cs typeface="Segoe UI"/>
              </a:rPr>
              <a:t>Produce a concept map to visualise research findings</a:t>
            </a:r>
            <a:endParaRPr lang="en-AU" sz="1600" dirty="0">
              <a:latin typeface="VAG Rounded Next"/>
              <a:ea typeface="Verdana"/>
              <a:cs typeface="Segoe UI"/>
            </a:endParaRPr>
          </a:p>
          <a:p>
            <a:endParaRPr lang="en-US" sz="1600" dirty="0">
              <a:latin typeface="VAG Rounded Next"/>
              <a:ea typeface="Verdana"/>
              <a:cs typeface="Segoe UI"/>
            </a:endParaRPr>
          </a:p>
          <a:p>
            <a:r>
              <a:rPr lang="en-US" sz="1600" dirty="0">
                <a:latin typeface="VAG Rounded Next"/>
                <a:ea typeface="Verdana"/>
                <a:cs typeface="Segoe UI"/>
              </a:rPr>
              <a:t>***See </a:t>
            </a:r>
            <a:r>
              <a:rPr lang="en-US" sz="1600" b="1" dirty="0">
                <a:latin typeface="VAG Rounded Next"/>
                <a:ea typeface="Verdana"/>
                <a:cs typeface="Segoe UI"/>
              </a:rPr>
              <a:t>Notes</a:t>
            </a:r>
            <a:r>
              <a:rPr lang="en-US" sz="1600" dirty="0">
                <a:latin typeface="VAG Rounded Next"/>
                <a:ea typeface="Verdana"/>
                <a:cs typeface="Segoe UI"/>
              </a:rPr>
              <a:t> on each slide for more teaching notes and ideas***</a:t>
            </a:r>
            <a:endParaRPr lang="en-AU" sz="1600" dirty="0">
              <a:latin typeface="Bliss Pro"/>
              <a:ea typeface="Verdana"/>
              <a:cs typeface="Segoe UI"/>
            </a:endParaRPr>
          </a:p>
        </p:txBody>
      </p:sp>
    </p:spTree>
    <p:extLst>
      <p:ext uri="{BB962C8B-B14F-4D97-AF65-F5344CB8AC3E}">
        <p14:creationId xmlns:p14="http://schemas.microsoft.com/office/powerpoint/2010/main" val="30225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8FDD-F4D8-FE4E-9A8C-4995505C2E2C}"/>
              </a:ext>
            </a:extLst>
          </p:cNvPr>
          <p:cNvSpPr>
            <a:spLocks noGrp="1"/>
          </p:cNvSpPr>
          <p:nvPr>
            <p:ph type="title"/>
          </p:nvPr>
        </p:nvSpPr>
        <p:spPr/>
        <p:txBody>
          <a:bodyPr/>
          <a:lstStyle/>
          <a:p>
            <a:r>
              <a:rPr lang="en-AU" dirty="0"/>
              <a:t>1.6: Primary data collection</a:t>
            </a:r>
          </a:p>
        </p:txBody>
      </p:sp>
      <p:sp>
        <p:nvSpPr>
          <p:cNvPr id="3" name="Content Placeholder 2">
            <a:extLst>
              <a:ext uri="{FF2B5EF4-FFF2-40B4-BE49-F238E27FC236}">
                <a16:creationId xmlns:a16="http://schemas.microsoft.com/office/drawing/2014/main" id="{B1288528-B4C8-F9D5-4040-02DD23774AF6}"/>
              </a:ext>
            </a:extLst>
          </p:cNvPr>
          <p:cNvSpPr>
            <a:spLocks noGrp="1"/>
          </p:cNvSpPr>
          <p:nvPr>
            <p:ph sz="half" idx="1"/>
          </p:nvPr>
        </p:nvSpPr>
        <p:spPr>
          <a:xfrm>
            <a:off x="602031" y="1783132"/>
            <a:ext cx="10393800" cy="4040152"/>
          </a:xfrm>
        </p:spPr>
        <p:txBody>
          <a:bodyPr/>
          <a:lstStyle/>
          <a:p>
            <a:pPr marL="120224">
              <a:lnSpc>
                <a:spcPct val="120000"/>
              </a:lnSpc>
            </a:pPr>
            <a:r>
              <a:rPr lang="en-GB" sz="2400" dirty="0">
                <a:solidFill>
                  <a:srgbClr val="000000"/>
                </a:solidFill>
                <a:latin typeface="Arial" panose="020B0604020202020204" pitchFamily="34" charset="0"/>
                <a:ea typeface="Calibri" panose="020F0502020204030204" pitchFamily="34" charset="0"/>
              </a:rPr>
              <a:t> </a:t>
            </a:r>
            <a:r>
              <a:rPr lang="en-GB" sz="2400" dirty="0">
                <a:solidFill>
                  <a:srgbClr val="000000"/>
                </a:solidFill>
                <a:latin typeface="+mn-lt"/>
                <a:ea typeface="Calibri" panose="020F0502020204030204" pitchFamily="34" charset="0"/>
              </a:rPr>
              <a:t>Are the people you survey apprehensive or confident about the use of recycled water? </a:t>
            </a:r>
            <a:endParaRPr lang="en-AU" sz="2400" dirty="0">
              <a:solidFill>
                <a:srgbClr val="000000"/>
              </a:solidFill>
              <a:latin typeface="+mn-lt"/>
              <a:ea typeface="Calibri" panose="020F0502020204030204" pitchFamily="34" charset="0"/>
            </a:endParaRPr>
          </a:p>
          <a:p>
            <a:pPr marL="457189" indent="-457189">
              <a:lnSpc>
                <a:spcPct val="120000"/>
              </a:lnSpc>
              <a:buFont typeface="+mj-lt"/>
              <a:buAutoNum type="arabicPeriod"/>
            </a:pPr>
            <a:r>
              <a:rPr lang="en-GB" sz="2400" dirty="0">
                <a:solidFill>
                  <a:srgbClr val="000000"/>
                </a:solidFill>
                <a:latin typeface="+mn-lt"/>
                <a:ea typeface="Calibri" panose="020F0502020204030204" pitchFamily="34" charset="0"/>
              </a:rPr>
              <a:t>Do they know what happens at the Western Treatment Plant or where their waste goes after they flush the toilet? </a:t>
            </a:r>
            <a:endParaRPr lang="en-AU" sz="2400" dirty="0">
              <a:solidFill>
                <a:srgbClr val="000000"/>
              </a:solidFill>
              <a:latin typeface="+mn-lt"/>
              <a:ea typeface="Calibri" panose="020F0502020204030204" pitchFamily="34" charset="0"/>
            </a:endParaRPr>
          </a:p>
          <a:p>
            <a:pPr marL="120224">
              <a:lnSpc>
                <a:spcPct val="120000"/>
              </a:lnSpc>
            </a:pPr>
            <a:r>
              <a:rPr lang="en-GB" sz="2400" dirty="0">
                <a:solidFill>
                  <a:srgbClr val="000000"/>
                </a:solidFill>
                <a:latin typeface="+mn-lt"/>
                <a:ea typeface="Calibri" panose="020F0502020204030204" pitchFamily="34" charset="0"/>
              </a:rPr>
              <a:t> </a:t>
            </a:r>
            <a:endParaRPr lang="en-AU" sz="2400" dirty="0">
              <a:solidFill>
                <a:srgbClr val="000000"/>
              </a:solidFill>
              <a:latin typeface="+mn-lt"/>
              <a:ea typeface="Calibri" panose="020F0502020204030204" pitchFamily="34" charset="0"/>
            </a:endParaRPr>
          </a:p>
          <a:p>
            <a:pPr marL="120224">
              <a:lnSpc>
                <a:spcPct val="120000"/>
              </a:lnSpc>
            </a:pPr>
            <a:r>
              <a:rPr lang="en-GB" sz="2400" dirty="0">
                <a:solidFill>
                  <a:srgbClr val="000000"/>
                </a:solidFill>
                <a:latin typeface="+mn-lt"/>
                <a:ea typeface="Calibri" panose="020F0502020204030204" pitchFamily="34" charset="0"/>
              </a:rPr>
              <a:t>You can use MS Forms or Google Forms to create the survey. These applications will automatically graph the data from your responses.</a:t>
            </a:r>
            <a:endParaRPr lang="en-AU" sz="2400" dirty="0">
              <a:solidFill>
                <a:srgbClr val="000000"/>
              </a:solidFill>
              <a:latin typeface="+mn-lt"/>
              <a:ea typeface="Calibri" panose="020F0502020204030204" pitchFamily="34" charset="0"/>
            </a:endParaRPr>
          </a:p>
          <a:p>
            <a:endParaRPr lang="en-AU" dirty="0"/>
          </a:p>
        </p:txBody>
      </p:sp>
    </p:spTree>
    <p:extLst>
      <p:ext uri="{BB962C8B-B14F-4D97-AF65-F5344CB8AC3E}">
        <p14:creationId xmlns:p14="http://schemas.microsoft.com/office/powerpoint/2010/main" val="198638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1.7: What did I find out</a:t>
            </a:r>
          </a:p>
        </p:txBody>
      </p:sp>
      <p:sp>
        <p:nvSpPr>
          <p:cNvPr id="3" name="Content Placeholder 2"/>
          <p:cNvSpPr>
            <a:spLocks noGrp="1"/>
          </p:cNvSpPr>
          <p:nvPr>
            <p:ph sz="half" idx="1"/>
          </p:nvPr>
        </p:nvSpPr>
        <p:spPr>
          <a:xfrm>
            <a:off x="602031" y="4982438"/>
            <a:ext cx="8478557" cy="1115876"/>
          </a:xfrm>
        </p:spPr>
        <p:txBody>
          <a:bodyPr/>
          <a:lstStyle/>
          <a:p>
            <a:pPr>
              <a:spcBef>
                <a:spcPts val="1600"/>
              </a:spcBef>
            </a:pPr>
            <a:r>
              <a:rPr lang="en-AU" dirty="0">
                <a:solidFill>
                  <a:schemeClr val="dk1"/>
                </a:solidFill>
                <a:ea typeface="Nunito"/>
                <a:cs typeface="Nunito"/>
                <a:sym typeface="Nunito"/>
              </a:rPr>
              <a:t>The diagram should show links between inputs, processes and outcomes but also link to impacts and stakeholders.</a:t>
            </a:r>
          </a:p>
        </p:txBody>
      </p:sp>
      <p:sp>
        <p:nvSpPr>
          <p:cNvPr id="10" name="Google Shape;159;p30"/>
          <p:cNvSpPr/>
          <p:nvPr/>
        </p:nvSpPr>
        <p:spPr>
          <a:xfrm>
            <a:off x="9388485" y="4128253"/>
            <a:ext cx="2552900" cy="2165571"/>
          </a:xfrm>
          <a:prstGeom prst="hexagon">
            <a:avLst>
              <a:gd name="adj" fmla="val 25000"/>
              <a:gd name="vf" fmla="val 115470"/>
            </a:avLst>
          </a:prstGeom>
          <a:solidFill>
            <a:schemeClr val="lt1"/>
          </a:solidFill>
          <a:ln w="15875" cap="rnd" cmpd="sng">
            <a:solidFill>
              <a:srgbClr val="074E2C"/>
            </a:solidFill>
            <a:prstDash val="dot"/>
            <a:round/>
            <a:headEnd type="none" w="sm" len="sm"/>
            <a:tailEnd type="none" w="sm" len="sm"/>
          </a:ln>
        </p:spPr>
        <p:txBody>
          <a:bodyPr spcFirstLastPara="1" wrap="square" lIns="121900" tIns="121900" rIns="121900" bIns="121900" anchor="ctr" anchorCtr="0">
            <a:noAutofit/>
          </a:bodyPr>
          <a:lstStyle/>
          <a:p>
            <a:pPr lvl="0" algn="ctr"/>
            <a:r>
              <a:rPr lang="en-AU" sz="1867" dirty="0"/>
              <a:t>For more information on using Hexagonal planning see </a:t>
            </a:r>
            <a:r>
              <a:rPr lang="en-AU" sz="1867" u="sng" dirty="0">
                <a:solidFill>
                  <a:schemeClr val="hlink"/>
                </a:solidFill>
                <a:ea typeface="Roboto"/>
                <a:cs typeface="Roboto"/>
                <a:sym typeface="Roboto"/>
                <a:hlinkClick r:id="rId3"/>
              </a:rPr>
              <a:t>Learning activities</a:t>
            </a:r>
            <a:endParaRPr lang="en-AU" sz="1867" dirty="0">
              <a:ea typeface="Roboto"/>
              <a:cs typeface="Roboto"/>
              <a:sym typeface="Roboto"/>
            </a:endParaRPr>
          </a:p>
        </p:txBody>
      </p:sp>
      <p:sp>
        <p:nvSpPr>
          <p:cNvPr id="7" name="TextBox 6"/>
          <p:cNvSpPr txBox="1"/>
          <p:nvPr/>
        </p:nvSpPr>
        <p:spPr>
          <a:xfrm>
            <a:off x="508504" y="1875562"/>
            <a:ext cx="10627053" cy="1938992"/>
          </a:xfrm>
          <a:prstGeom prst="rect">
            <a:avLst/>
          </a:prstGeom>
          <a:noFill/>
        </p:spPr>
        <p:txBody>
          <a:bodyPr wrap="square" rtlCol="0">
            <a:spAutoFit/>
          </a:bodyPr>
          <a:lstStyle/>
          <a:p>
            <a:r>
              <a:rPr lang="en-AU" sz="2400" dirty="0">
                <a:solidFill>
                  <a:schemeClr val="dk1"/>
                </a:solidFill>
                <a:ea typeface="Nunito"/>
                <a:cs typeface="Nunito"/>
                <a:sym typeface="Nunito"/>
              </a:rPr>
              <a:t>Task: In groups, students produce a hexagon concept map to demonstrate what they have found out about the inquiry question: </a:t>
            </a:r>
          </a:p>
          <a:p>
            <a:endParaRPr lang="en-AU" sz="2400" b="1" dirty="0">
              <a:solidFill>
                <a:schemeClr val="dk1"/>
              </a:solidFill>
              <a:ea typeface="Nunito"/>
              <a:cs typeface="Nunito"/>
              <a:sym typeface="Nunito"/>
            </a:endParaRPr>
          </a:p>
          <a:p>
            <a:r>
              <a:rPr lang="en-AU" sz="2400" b="1" dirty="0">
                <a:solidFill>
                  <a:srgbClr val="00428B"/>
                </a:solidFill>
                <a:ea typeface="Nunito"/>
                <a:cs typeface="Nunito"/>
                <a:sym typeface="Nunito"/>
              </a:rPr>
              <a:t>How can the Western Treatment Plant help Melbourne to thrive and adapt to an uncertain future?</a:t>
            </a:r>
          </a:p>
        </p:txBody>
      </p:sp>
    </p:spTree>
    <p:extLst>
      <p:ext uri="{BB962C8B-B14F-4D97-AF65-F5344CB8AC3E}">
        <p14:creationId xmlns:p14="http://schemas.microsoft.com/office/powerpoint/2010/main" val="288950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E19C49-7487-EE57-9683-68A4798D9822}"/>
              </a:ext>
            </a:extLst>
          </p:cNvPr>
          <p:cNvSpPr>
            <a:spLocks noGrp="1"/>
          </p:cNvSpPr>
          <p:nvPr>
            <p:ph type="title"/>
          </p:nvPr>
        </p:nvSpPr>
        <p:spPr>
          <a:xfrm>
            <a:off x="412629" y="301935"/>
            <a:ext cx="11366740" cy="864000"/>
          </a:xfrm>
        </p:spPr>
        <p:txBody>
          <a:bodyPr/>
          <a:lstStyle/>
          <a:p>
            <a:r>
              <a:rPr lang="en-GB" altLang="en-US" sz="2400" b="1" dirty="0">
                <a:latin typeface="Arial" panose="020B0604020202020204" pitchFamily="34" charset="0"/>
                <a:cs typeface="Arial" panose="020B0604020202020204" pitchFamily="34" charset="0"/>
              </a:rPr>
              <a:t>Rubric: Survey</a:t>
            </a:r>
            <a:endParaRPr lang="en-AU" dirty="0"/>
          </a:p>
        </p:txBody>
      </p:sp>
      <p:graphicFrame>
        <p:nvGraphicFramePr>
          <p:cNvPr id="9" name="Content Placeholder 8">
            <a:extLst>
              <a:ext uri="{FF2B5EF4-FFF2-40B4-BE49-F238E27FC236}">
                <a16:creationId xmlns:a16="http://schemas.microsoft.com/office/drawing/2014/main" id="{80F8E970-AADF-CF59-CFD0-D276478899BC}"/>
              </a:ext>
            </a:extLst>
          </p:cNvPr>
          <p:cNvGraphicFramePr>
            <a:graphicFrameLocks noGrp="1"/>
          </p:cNvGraphicFramePr>
          <p:nvPr>
            <p:ph sz="quarter" idx="13"/>
            <p:extLst>
              <p:ext uri="{D42A27DB-BD31-4B8C-83A1-F6EECF244321}">
                <p14:modId xmlns:p14="http://schemas.microsoft.com/office/powerpoint/2010/main" val="1725920624"/>
              </p:ext>
            </p:extLst>
          </p:nvPr>
        </p:nvGraphicFramePr>
        <p:xfrm>
          <a:off x="182571" y="1545070"/>
          <a:ext cx="11826856" cy="5010995"/>
        </p:xfrm>
        <a:graphic>
          <a:graphicData uri="http://schemas.openxmlformats.org/drawingml/2006/table">
            <a:tbl>
              <a:tblPr>
                <a:tableStyleId>{616DA210-FB5B-4158-B5E0-FEB733F419BA}</a:tableStyleId>
              </a:tblPr>
              <a:tblGrid>
                <a:gridCol w="897859">
                  <a:extLst>
                    <a:ext uri="{9D8B030D-6E8A-4147-A177-3AD203B41FA5}">
                      <a16:colId xmlns:a16="http://schemas.microsoft.com/office/drawing/2014/main" val="460551791"/>
                    </a:ext>
                  </a:extLst>
                </a:gridCol>
                <a:gridCol w="2077845">
                  <a:extLst>
                    <a:ext uri="{9D8B030D-6E8A-4147-A177-3AD203B41FA5}">
                      <a16:colId xmlns:a16="http://schemas.microsoft.com/office/drawing/2014/main" val="3869551974"/>
                    </a:ext>
                  </a:extLst>
                </a:gridCol>
                <a:gridCol w="2212788">
                  <a:extLst>
                    <a:ext uri="{9D8B030D-6E8A-4147-A177-3AD203B41FA5}">
                      <a16:colId xmlns:a16="http://schemas.microsoft.com/office/drawing/2014/main" val="1427687850"/>
                    </a:ext>
                  </a:extLst>
                </a:gridCol>
                <a:gridCol w="2212788">
                  <a:extLst>
                    <a:ext uri="{9D8B030D-6E8A-4147-A177-3AD203B41FA5}">
                      <a16:colId xmlns:a16="http://schemas.microsoft.com/office/drawing/2014/main" val="3826914931"/>
                    </a:ext>
                  </a:extLst>
                </a:gridCol>
                <a:gridCol w="2212788">
                  <a:extLst>
                    <a:ext uri="{9D8B030D-6E8A-4147-A177-3AD203B41FA5}">
                      <a16:colId xmlns:a16="http://schemas.microsoft.com/office/drawing/2014/main" val="2183041040"/>
                    </a:ext>
                  </a:extLst>
                </a:gridCol>
                <a:gridCol w="2212788">
                  <a:extLst>
                    <a:ext uri="{9D8B030D-6E8A-4147-A177-3AD203B41FA5}">
                      <a16:colId xmlns:a16="http://schemas.microsoft.com/office/drawing/2014/main" val="691172218"/>
                    </a:ext>
                  </a:extLst>
                </a:gridCol>
              </a:tblGrid>
              <a:tr h="374425">
                <a:tc>
                  <a:txBody>
                    <a:bodyPr/>
                    <a:lstStyle/>
                    <a:p>
                      <a:pPr algn="ctr">
                        <a:lnSpc>
                          <a:spcPct val="120000"/>
                        </a:lnSpc>
                      </a:pPr>
                      <a:r>
                        <a:rPr lang="en-GB" sz="1050" b="1" dirty="0">
                          <a:effectLst/>
                        </a:rPr>
                        <a:t>Criteria for Assessment</a:t>
                      </a:r>
                      <a:endParaRPr lang="en-AU" sz="10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gn="ctr">
                        <a:lnSpc>
                          <a:spcPct val="120000"/>
                        </a:lnSpc>
                      </a:pPr>
                      <a:r>
                        <a:rPr lang="en-GB" sz="1050" b="1" dirty="0">
                          <a:effectLst/>
                        </a:rPr>
                        <a:t>Excelling</a:t>
                      </a:r>
                      <a:endParaRPr lang="en-AU" sz="1050" b="1" dirty="0">
                        <a:effectLst/>
                      </a:endParaRPr>
                    </a:p>
                    <a:p>
                      <a:pPr algn="ctr">
                        <a:lnSpc>
                          <a:spcPct val="120000"/>
                        </a:lnSpc>
                      </a:pPr>
                      <a:r>
                        <a:rPr lang="en-GB" sz="1050" b="1" dirty="0">
                          <a:effectLst/>
                        </a:rPr>
                        <a:t>5</a:t>
                      </a:r>
                      <a:endParaRPr lang="en-AU" sz="10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gn="ctr">
                        <a:lnSpc>
                          <a:spcPct val="120000"/>
                        </a:lnSpc>
                      </a:pPr>
                      <a:r>
                        <a:rPr lang="en-GB" sz="1050" b="1">
                          <a:effectLst/>
                        </a:rPr>
                        <a:t>Proficient</a:t>
                      </a:r>
                      <a:endParaRPr lang="en-AU" sz="1050" b="1">
                        <a:effectLst/>
                      </a:endParaRPr>
                    </a:p>
                    <a:p>
                      <a:pPr algn="ctr">
                        <a:lnSpc>
                          <a:spcPct val="120000"/>
                        </a:lnSpc>
                      </a:pPr>
                      <a:r>
                        <a:rPr lang="en-GB" sz="1050" b="1">
                          <a:effectLst/>
                        </a:rPr>
                        <a:t>4</a:t>
                      </a:r>
                      <a:endParaRPr lang="en-AU"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gn="ctr">
                        <a:lnSpc>
                          <a:spcPct val="120000"/>
                        </a:lnSpc>
                      </a:pPr>
                      <a:r>
                        <a:rPr lang="en-GB" sz="1050" b="1">
                          <a:effectLst/>
                        </a:rPr>
                        <a:t>Consolidating</a:t>
                      </a:r>
                      <a:endParaRPr lang="en-AU" sz="1050" b="1">
                        <a:effectLst/>
                      </a:endParaRPr>
                    </a:p>
                    <a:p>
                      <a:pPr algn="ctr">
                        <a:lnSpc>
                          <a:spcPct val="120000"/>
                        </a:lnSpc>
                      </a:pPr>
                      <a:r>
                        <a:rPr lang="en-GB" sz="1050" b="1">
                          <a:effectLst/>
                        </a:rPr>
                        <a:t>3</a:t>
                      </a:r>
                      <a:endParaRPr lang="en-AU"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gn="ctr">
                        <a:lnSpc>
                          <a:spcPct val="120000"/>
                        </a:lnSpc>
                      </a:pPr>
                      <a:r>
                        <a:rPr lang="en-GB" sz="1050" b="1">
                          <a:effectLst/>
                        </a:rPr>
                        <a:t>Developing</a:t>
                      </a:r>
                      <a:endParaRPr lang="en-AU" sz="1050" b="1">
                        <a:effectLst/>
                      </a:endParaRPr>
                    </a:p>
                    <a:p>
                      <a:pPr algn="ctr">
                        <a:lnSpc>
                          <a:spcPct val="120000"/>
                        </a:lnSpc>
                      </a:pPr>
                      <a:r>
                        <a:rPr lang="en-GB" sz="1050" b="1">
                          <a:effectLst/>
                        </a:rPr>
                        <a:t>2</a:t>
                      </a:r>
                      <a:endParaRPr lang="en-AU"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gn="ctr">
                        <a:lnSpc>
                          <a:spcPct val="120000"/>
                        </a:lnSpc>
                      </a:pPr>
                      <a:r>
                        <a:rPr lang="en-GB" sz="1050" b="1" dirty="0">
                          <a:effectLst/>
                        </a:rPr>
                        <a:t>Beginning</a:t>
                      </a:r>
                      <a:endParaRPr lang="en-AU" sz="1050" b="1" dirty="0">
                        <a:effectLst/>
                      </a:endParaRPr>
                    </a:p>
                    <a:p>
                      <a:pPr algn="ctr">
                        <a:lnSpc>
                          <a:spcPct val="120000"/>
                        </a:lnSpc>
                      </a:pPr>
                      <a:r>
                        <a:rPr lang="en-GB" sz="1050" b="1" dirty="0">
                          <a:effectLst/>
                        </a:rPr>
                        <a:t>0-1</a:t>
                      </a:r>
                      <a:endParaRPr lang="en-AU" sz="10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extLst>
                  <a:ext uri="{0D108BD9-81ED-4DB2-BD59-A6C34878D82A}">
                    <a16:rowId xmlns:a16="http://schemas.microsoft.com/office/drawing/2014/main" val="4270054526"/>
                  </a:ext>
                </a:extLst>
              </a:tr>
              <a:tr h="1214133">
                <a:tc>
                  <a:txBody>
                    <a:bodyPr/>
                    <a:lstStyle/>
                    <a:p>
                      <a:pPr>
                        <a:lnSpc>
                          <a:spcPct val="120000"/>
                        </a:lnSpc>
                      </a:pPr>
                      <a:r>
                        <a:rPr lang="en-GB" sz="1050" dirty="0">
                          <a:effectLst/>
                        </a:rPr>
                        <a:t>Use of technology</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By the end of the task, everyone in the group can use the recommended app  to collaborate, collect and present data. The group is able to support each other to become confident with the technology. </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By the end of the task, everyone in the group can use a form of technology to collaborate and collect data. </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Technology is used by some members of the group to complete the task. The group finishes the task with different levels of confidence. </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The group is able to use some features to collect data. Technology skills are still developing and the group would benefit from more assistance,  practice and exploration. </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a:effectLst/>
                        </a:rPr>
                        <a:t>Data collection is not shown or is incomplete. There is limited use of technology or technology is not used and the task is completed with pen and paper. </a:t>
                      </a:r>
                      <a:endPar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extLst>
                  <a:ext uri="{0D108BD9-81ED-4DB2-BD59-A6C34878D82A}">
                    <a16:rowId xmlns:a16="http://schemas.microsoft.com/office/drawing/2014/main" val="2387650702"/>
                  </a:ext>
                </a:extLst>
              </a:tr>
              <a:tr h="1214133">
                <a:tc>
                  <a:txBody>
                    <a:bodyPr/>
                    <a:lstStyle/>
                    <a:p>
                      <a:pPr>
                        <a:lnSpc>
                          <a:spcPct val="120000"/>
                        </a:lnSpc>
                      </a:pPr>
                      <a:r>
                        <a:rPr lang="en-GB" sz="1050">
                          <a:effectLst/>
                        </a:rPr>
                        <a:t>Survey</a:t>
                      </a:r>
                      <a:endPar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a:effectLst/>
                        </a:rPr>
                        <a:t>There are 10 or more clear survey questions that relate to the inquiry question. 20 or more people have been surveyed by the group.  </a:t>
                      </a:r>
                      <a:endPar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There are 10 or more clear survey questions that relate to the inquiry question. 10 or more people have been surveyed by the group.  </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There are 10 or more survey questions that relate to the inquiry question. Some questions may be too complicated or lack clarity or relevance. 10 or more people have been surveyed by the group.  </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There are fewer than 10 survey questions that relate to the inquiry question. Questions may be complicated, unclear or lack relevance. A limited number of people have been surveyed.</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There are insufficient survey questions and/or they are unclear or lack relevance. Too few people have been surveyed. </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extLst>
                  <a:ext uri="{0D108BD9-81ED-4DB2-BD59-A6C34878D82A}">
                    <a16:rowId xmlns:a16="http://schemas.microsoft.com/office/drawing/2014/main" val="1651295903"/>
                  </a:ext>
                </a:extLst>
              </a:tr>
              <a:tr h="1083599">
                <a:tc>
                  <a:txBody>
                    <a:bodyPr/>
                    <a:lstStyle/>
                    <a:p>
                      <a:pPr>
                        <a:lnSpc>
                          <a:spcPct val="120000"/>
                        </a:lnSpc>
                      </a:pPr>
                      <a:r>
                        <a:rPr lang="en-GB" sz="1050">
                          <a:effectLst/>
                        </a:rPr>
                        <a:t>Presentation of data </a:t>
                      </a:r>
                      <a:endPar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a:effectLst/>
                        </a:rPr>
                        <a:t>Graphs have a descriptive title/ label. All graphs have a key. The most  appropriate style of graph or table has been selected. </a:t>
                      </a:r>
                      <a:endPar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Graphs have a title/label. All graphs have a key. An appropriate style of graph or table has been selected.</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a:effectLst/>
                        </a:rPr>
                        <a:t>Graphs or tables have a key and a general title/label.</a:t>
                      </a:r>
                      <a:endParaRPr lang="en-AU" sz="1050">
                        <a:effectLst/>
                      </a:endParaRPr>
                    </a:p>
                    <a:p>
                      <a:pPr>
                        <a:lnSpc>
                          <a:spcPct val="120000"/>
                        </a:lnSpc>
                      </a:pPr>
                      <a:r>
                        <a:rPr lang="en-GB" sz="1050">
                          <a:effectLst/>
                        </a:rPr>
                        <a:t>These could be more descriptive. Sometimes the choice of graph is not appropriate for the data. </a:t>
                      </a:r>
                      <a:endPar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An attempt has been made to present some data using graphs or tables. Labels/ titles and keys are missing or too general. The choice of graph is not always appropriate for the data. </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The data has not been graphed or only some of the data has been graphed. Labels/ titles or keys are missing. </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extLst>
                  <a:ext uri="{0D108BD9-81ED-4DB2-BD59-A6C34878D82A}">
                    <a16:rowId xmlns:a16="http://schemas.microsoft.com/office/drawing/2014/main" val="3600981218"/>
                  </a:ext>
                </a:extLst>
              </a:tr>
              <a:tr h="1083599">
                <a:tc>
                  <a:txBody>
                    <a:bodyPr/>
                    <a:lstStyle/>
                    <a:p>
                      <a:pPr>
                        <a:lnSpc>
                          <a:spcPct val="120000"/>
                        </a:lnSpc>
                      </a:pPr>
                      <a:r>
                        <a:rPr lang="en-GB" sz="1050">
                          <a:effectLst/>
                        </a:rPr>
                        <a:t>Analysis of data</a:t>
                      </a:r>
                      <a:endPar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a:effectLst/>
                        </a:rPr>
                        <a:t>The analysis explains  significant, interesting and unexpected trends in the data. Specific examples from the data are always used to support the analysis and provide evidence. </a:t>
                      </a:r>
                      <a:endPar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The analysis describes the key trends in the data. Some specific examples from the data are used to support the analysis and provide evidence. </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The analysis describes some of the trends from the data. The analysis is usually not supported with a specific example from the data. </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a:effectLst/>
                        </a:rPr>
                        <a:t>The data is described in a general way. Some significant trends are not discussed. Specific data is not used to support the analysis. </a:t>
                      </a:r>
                      <a:endPar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tc>
                  <a:txBody>
                    <a:bodyPr/>
                    <a:lstStyle/>
                    <a:p>
                      <a:pPr>
                        <a:lnSpc>
                          <a:spcPct val="120000"/>
                        </a:lnSpc>
                      </a:pPr>
                      <a:r>
                        <a:rPr lang="en-GB" sz="1050" dirty="0">
                          <a:effectLst/>
                        </a:rPr>
                        <a:t>The analysis is general and limited. Examples from the data are not given. </a:t>
                      </a:r>
                      <a:endPar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2663" marR="22663" marT="22663" marB="22663"/>
                </a:tc>
                <a:extLst>
                  <a:ext uri="{0D108BD9-81ED-4DB2-BD59-A6C34878D82A}">
                    <a16:rowId xmlns:a16="http://schemas.microsoft.com/office/drawing/2014/main" val="2274675606"/>
                  </a:ext>
                </a:extLst>
              </a:tr>
            </a:tbl>
          </a:graphicData>
        </a:graphic>
      </p:graphicFrame>
    </p:spTree>
    <p:extLst>
      <p:ext uri="{BB962C8B-B14F-4D97-AF65-F5344CB8AC3E}">
        <p14:creationId xmlns:p14="http://schemas.microsoft.com/office/powerpoint/2010/main" val="302295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780A4-3001-3D2F-A9C7-1421FCB6B158}"/>
              </a:ext>
            </a:extLst>
          </p:cNvPr>
          <p:cNvSpPr>
            <a:spLocks noGrp="1"/>
          </p:cNvSpPr>
          <p:nvPr>
            <p:ph type="title"/>
          </p:nvPr>
        </p:nvSpPr>
        <p:spPr/>
        <p:txBody>
          <a:bodyPr/>
          <a:lstStyle/>
          <a:p>
            <a:r>
              <a:rPr lang="en-AU" dirty="0"/>
              <a:t>Rubric: Hexagonal concept map</a:t>
            </a:r>
          </a:p>
        </p:txBody>
      </p:sp>
      <p:graphicFrame>
        <p:nvGraphicFramePr>
          <p:cNvPr id="6" name="Content Placeholder 5">
            <a:extLst>
              <a:ext uri="{FF2B5EF4-FFF2-40B4-BE49-F238E27FC236}">
                <a16:creationId xmlns:a16="http://schemas.microsoft.com/office/drawing/2014/main" id="{3EA3F8CA-2FF3-A3A8-1305-EC0FD99F336F}"/>
              </a:ext>
            </a:extLst>
          </p:cNvPr>
          <p:cNvGraphicFramePr>
            <a:graphicFrameLocks noGrp="1"/>
          </p:cNvGraphicFramePr>
          <p:nvPr>
            <p:ph sz="quarter" idx="13"/>
            <p:extLst>
              <p:ext uri="{D42A27DB-BD31-4B8C-83A1-F6EECF244321}">
                <p14:modId xmlns:p14="http://schemas.microsoft.com/office/powerpoint/2010/main" val="761267060"/>
              </p:ext>
            </p:extLst>
          </p:nvPr>
        </p:nvGraphicFramePr>
        <p:xfrm>
          <a:off x="451005" y="1932494"/>
          <a:ext cx="11289990" cy="4364205"/>
        </p:xfrm>
        <a:graphic>
          <a:graphicData uri="http://schemas.openxmlformats.org/drawingml/2006/table">
            <a:tbl>
              <a:tblPr>
                <a:tableStyleId>{3B4B98B0-60AC-42C2-AFA5-B58CD77FA1E5}</a:tableStyleId>
              </a:tblPr>
              <a:tblGrid>
                <a:gridCol w="1230515">
                  <a:extLst>
                    <a:ext uri="{9D8B030D-6E8A-4147-A177-3AD203B41FA5}">
                      <a16:colId xmlns:a16="http://schemas.microsoft.com/office/drawing/2014/main" val="3190681128"/>
                    </a:ext>
                  </a:extLst>
                </a:gridCol>
                <a:gridCol w="2011895">
                  <a:extLst>
                    <a:ext uri="{9D8B030D-6E8A-4147-A177-3AD203B41FA5}">
                      <a16:colId xmlns:a16="http://schemas.microsoft.com/office/drawing/2014/main" val="2851698569"/>
                    </a:ext>
                  </a:extLst>
                </a:gridCol>
                <a:gridCol w="2011895">
                  <a:extLst>
                    <a:ext uri="{9D8B030D-6E8A-4147-A177-3AD203B41FA5}">
                      <a16:colId xmlns:a16="http://schemas.microsoft.com/office/drawing/2014/main" val="1067957681"/>
                    </a:ext>
                  </a:extLst>
                </a:gridCol>
                <a:gridCol w="2011895">
                  <a:extLst>
                    <a:ext uri="{9D8B030D-6E8A-4147-A177-3AD203B41FA5}">
                      <a16:colId xmlns:a16="http://schemas.microsoft.com/office/drawing/2014/main" val="4033157255"/>
                    </a:ext>
                  </a:extLst>
                </a:gridCol>
                <a:gridCol w="2011895">
                  <a:extLst>
                    <a:ext uri="{9D8B030D-6E8A-4147-A177-3AD203B41FA5}">
                      <a16:colId xmlns:a16="http://schemas.microsoft.com/office/drawing/2014/main" val="215380569"/>
                    </a:ext>
                  </a:extLst>
                </a:gridCol>
                <a:gridCol w="2011895">
                  <a:extLst>
                    <a:ext uri="{9D8B030D-6E8A-4147-A177-3AD203B41FA5}">
                      <a16:colId xmlns:a16="http://schemas.microsoft.com/office/drawing/2014/main" val="3216214727"/>
                    </a:ext>
                  </a:extLst>
                </a:gridCol>
              </a:tblGrid>
              <a:tr h="456040">
                <a:tc>
                  <a:txBody>
                    <a:bodyPr/>
                    <a:lstStyle/>
                    <a:p>
                      <a:pPr algn="ctr">
                        <a:lnSpc>
                          <a:spcPct val="120000"/>
                        </a:lnSpc>
                      </a:pPr>
                      <a:r>
                        <a:rPr lang="en-GB" sz="1200" b="1" dirty="0">
                          <a:effectLst/>
                        </a:rPr>
                        <a:t>Criteria for Assessment</a:t>
                      </a:r>
                      <a:endParaRPr lang="en-AU"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GB" sz="1200" b="1" dirty="0">
                          <a:effectLst/>
                        </a:rPr>
                        <a:t>Excelling</a:t>
                      </a:r>
                      <a:endParaRPr lang="en-AU" sz="1200" b="1" dirty="0">
                        <a:effectLst/>
                      </a:endParaRPr>
                    </a:p>
                    <a:p>
                      <a:pPr algn="ctr">
                        <a:lnSpc>
                          <a:spcPct val="120000"/>
                        </a:lnSpc>
                      </a:pPr>
                      <a:r>
                        <a:rPr lang="en-GB" sz="1200" b="1" dirty="0">
                          <a:effectLst/>
                        </a:rPr>
                        <a:t>5</a:t>
                      </a:r>
                      <a:endParaRPr lang="en-AU"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GB" sz="1200" b="1" dirty="0">
                          <a:effectLst/>
                        </a:rPr>
                        <a:t>Proficient</a:t>
                      </a:r>
                      <a:endParaRPr lang="en-AU" sz="1200" b="1" dirty="0">
                        <a:effectLst/>
                      </a:endParaRPr>
                    </a:p>
                    <a:p>
                      <a:pPr algn="ctr">
                        <a:lnSpc>
                          <a:spcPct val="120000"/>
                        </a:lnSpc>
                      </a:pPr>
                      <a:r>
                        <a:rPr lang="en-GB" sz="1200" b="1" dirty="0">
                          <a:effectLst/>
                        </a:rPr>
                        <a:t>4</a:t>
                      </a:r>
                      <a:endParaRPr lang="en-AU"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GB" sz="1200" b="1" dirty="0">
                          <a:effectLst/>
                        </a:rPr>
                        <a:t>Consolidating</a:t>
                      </a:r>
                      <a:endParaRPr lang="en-AU" sz="1200" b="1" dirty="0">
                        <a:effectLst/>
                      </a:endParaRPr>
                    </a:p>
                    <a:p>
                      <a:pPr algn="ctr">
                        <a:lnSpc>
                          <a:spcPct val="120000"/>
                        </a:lnSpc>
                      </a:pPr>
                      <a:r>
                        <a:rPr lang="en-GB" sz="1200" b="1" dirty="0">
                          <a:effectLst/>
                        </a:rPr>
                        <a:t>3</a:t>
                      </a:r>
                      <a:endParaRPr lang="en-AU"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GB" sz="1200" b="1" dirty="0">
                          <a:effectLst/>
                        </a:rPr>
                        <a:t>Developing</a:t>
                      </a:r>
                      <a:endParaRPr lang="en-AU" sz="1200" b="1" dirty="0">
                        <a:effectLst/>
                      </a:endParaRPr>
                    </a:p>
                    <a:p>
                      <a:pPr algn="ctr">
                        <a:lnSpc>
                          <a:spcPct val="120000"/>
                        </a:lnSpc>
                      </a:pPr>
                      <a:r>
                        <a:rPr lang="en-GB" sz="1200" b="1" dirty="0">
                          <a:effectLst/>
                        </a:rPr>
                        <a:t>2</a:t>
                      </a:r>
                      <a:endParaRPr lang="en-AU"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GB" sz="1200" b="1" dirty="0">
                          <a:effectLst/>
                        </a:rPr>
                        <a:t>Beginning</a:t>
                      </a:r>
                      <a:endParaRPr lang="en-AU" sz="1200" b="1" dirty="0">
                        <a:effectLst/>
                      </a:endParaRPr>
                    </a:p>
                    <a:p>
                      <a:pPr algn="ctr">
                        <a:lnSpc>
                          <a:spcPct val="120000"/>
                        </a:lnSpc>
                      </a:pPr>
                      <a:r>
                        <a:rPr lang="en-GB" sz="1200" b="1" dirty="0">
                          <a:effectLst/>
                        </a:rPr>
                        <a:t>0-1</a:t>
                      </a:r>
                      <a:endParaRPr lang="en-AU"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8614548"/>
                  </a:ext>
                </a:extLst>
              </a:tr>
              <a:tr h="1395476">
                <a:tc>
                  <a:txBody>
                    <a:bodyPr/>
                    <a:lstStyle/>
                    <a:p>
                      <a:pPr>
                        <a:lnSpc>
                          <a:spcPct val="120000"/>
                        </a:lnSpc>
                      </a:pPr>
                      <a:r>
                        <a:rPr lang="en-GB" sz="1200" dirty="0">
                          <a:effectLst/>
                        </a:rPr>
                        <a:t>Understanding of processes, concepts and key vocabulary. </a:t>
                      </a:r>
                      <a:endParaRPr lang="en-AU"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dirty="0">
                          <a:effectLst/>
                        </a:rPr>
                        <a:t>The group can demonstrate a deep and broad understanding of several processes, concepts and key vocabulary. They make lots of insightful and novel connections between ideas. </a:t>
                      </a:r>
                      <a:endParaRPr lang="en-AU"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a:effectLst/>
                        </a:rPr>
                        <a:t>The group can demonstrate a good understanding of several processes, concepts and key vocabulary. They make relevant connections between ideas </a:t>
                      </a:r>
                      <a:endParaRPr lang="en-AU"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dirty="0">
                          <a:effectLst/>
                        </a:rPr>
                        <a:t>The group can demonstrate understanding of several processes, concepts and key vocabulary. They can link some ideas. </a:t>
                      </a:r>
                      <a:endParaRPr lang="en-AU"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dirty="0">
                          <a:effectLst/>
                        </a:rPr>
                        <a:t>The group can demonstrate understanding of some processes, concepts or vocabulary. Links between ideas are not always clear or logical. </a:t>
                      </a:r>
                      <a:endParaRPr lang="en-AU"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a:effectLst/>
                        </a:rPr>
                        <a:t>The group is unsure about the process, concepts or vocabulary or how ideas link together. </a:t>
                      </a:r>
                      <a:endParaRPr lang="en-AU"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6943557"/>
                  </a:ext>
                </a:extLst>
              </a:tr>
              <a:tr h="852387">
                <a:tc>
                  <a:txBody>
                    <a:bodyPr/>
                    <a:lstStyle/>
                    <a:p>
                      <a:pPr>
                        <a:lnSpc>
                          <a:spcPct val="120000"/>
                        </a:lnSpc>
                      </a:pPr>
                      <a:r>
                        <a:rPr lang="en-GB" sz="1200">
                          <a:effectLst/>
                        </a:rPr>
                        <a:t>Construction, design and detail. </a:t>
                      </a:r>
                      <a:endParaRPr lang="en-AU"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a:effectLst/>
                        </a:rPr>
                        <a:t>The presentation of the concept map is clear. Ideas are legible and appropriately detailed. </a:t>
                      </a:r>
                      <a:endParaRPr lang="en-AU"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a:effectLst/>
                        </a:rPr>
                        <a:t>The presentation of the concept map is clear. Ideas are legible. </a:t>
                      </a:r>
                      <a:endParaRPr lang="en-AU"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a:effectLst/>
                        </a:rPr>
                        <a:t>The presentation of the concept map is clear. Ideas are mostly legible. </a:t>
                      </a:r>
                      <a:endParaRPr lang="en-AU"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a:effectLst/>
                        </a:rPr>
                        <a:t>More care needs to be taken with presentation and execution. Concepts could be neater or more detailed. </a:t>
                      </a:r>
                      <a:endParaRPr lang="en-AU"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dirty="0">
                          <a:effectLst/>
                        </a:rPr>
                        <a:t>The presentation of ideas is not clear. Concepts could be neater or more detailed. </a:t>
                      </a:r>
                      <a:endParaRPr lang="en-AU"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2267710"/>
                  </a:ext>
                </a:extLst>
              </a:tr>
              <a:tr h="1545995">
                <a:tc>
                  <a:txBody>
                    <a:bodyPr/>
                    <a:lstStyle/>
                    <a:p>
                      <a:pPr>
                        <a:lnSpc>
                          <a:spcPct val="120000"/>
                        </a:lnSpc>
                      </a:pPr>
                      <a:r>
                        <a:rPr lang="en-GB" sz="1200">
                          <a:effectLst/>
                        </a:rPr>
                        <a:t>Group work </a:t>
                      </a:r>
                      <a:endParaRPr lang="en-AU"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a:effectLst/>
                        </a:rPr>
                        <a:t>The whole group contributed in different ways and negotiated in a constructive manner. Each member listened and engaged with the task. </a:t>
                      </a:r>
                      <a:endParaRPr lang="en-AU"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dirty="0">
                          <a:effectLst/>
                        </a:rPr>
                        <a:t>The group did their best to negotiate and compromise. Members listened to each other and engaged with the task. </a:t>
                      </a:r>
                      <a:endParaRPr lang="en-AU"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a:effectLst/>
                        </a:rPr>
                        <a:t>The group usually tried to negotiate and compromise. Most of the time the group could demonstrate engagement through  listening and participation. </a:t>
                      </a:r>
                      <a:endParaRPr lang="en-AU"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a:effectLst/>
                        </a:rPr>
                        <a:t>The group encountered some challenges which could be addressed by being more prepared to listen, participate and compromise.  </a:t>
                      </a:r>
                      <a:endParaRPr lang="en-AU"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lang="en-GB" sz="1200" dirty="0">
                          <a:effectLst/>
                        </a:rPr>
                        <a:t>Group members could not, or did not contribute in a constructive manner. The effectiveness of the group could be enhanced with more listening and participation. </a:t>
                      </a:r>
                      <a:endParaRPr lang="en-AU"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405" marR="34405" marT="34405" marB="344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653518"/>
                  </a:ext>
                </a:extLst>
              </a:tr>
            </a:tbl>
          </a:graphicData>
        </a:graphic>
      </p:graphicFrame>
    </p:spTree>
    <p:extLst>
      <p:ext uri="{BB962C8B-B14F-4D97-AF65-F5344CB8AC3E}">
        <p14:creationId xmlns:p14="http://schemas.microsoft.com/office/powerpoint/2010/main" val="319672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41D4-3FB4-7520-595D-67114357BD0D}"/>
              </a:ext>
            </a:extLst>
          </p:cNvPr>
          <p:cNvSpPr>
            <a:spLocks noGrp="1"/>
          </p:cNvSpPr>
          <p:nvPr>
            <p:ph type="title"/>
          </p:nvPr>
        </p:nvSpPr>
        <p:spPr>
          <a:xfrm>
            <a:off x="876000" y="514934"/>
            <a:ext cx="10440000" cy="1620000"/>
          </a:xfrm>
        </p:spPr>
        <p:txBody>
          <a:bodyPr/>
          <a:lstStyle/>
          <a:p>
            <a:r>
              <a:rPr lang="en-AU" dirty="0"/>
              <a:t>Curriculum links</a:t>
            </a:r>
          </a:p>
        </p:txBody>
      </p:sp>
      <p:sp>
        <p:nvSpPr>
          <p:cNvPr id="4" name="TextBox 3">
            <a:extLst>
              <a:ext uri="{FF2B5EF4-FFF2-40B4-BE49-F238E27FC236}">
                <a16:creationId xmlns:a16="http://schemas.microsoft.com/office/drawing/2014/main" id="{3E8E6DD8-4694-299B-FFC4-2B18A26BC2B2}"/>
              </a:ext>
            </a:extLst>
          </p:cNvPr>
          <p:cNvSpPr txBox="1"/>
          <p:nvPr/>
        </p:nvSpPr>
        <p:spPr>
          <a:xfrm>
            <a:off x="1654139" y="2322630"/>
            <a:ext cx="9102904" cy="923330"/>
          </a:xfrm>
          <a:prstGeom prst="rect">
            <a:avLst/>
          </a:prstGeom>
          <a:noFill/>
        </p:spPr>
        <p:txBody>
          <a:bodyPr wrap="square">
            <a:spAutoFit/>
          </a:bodyPr>
          <a:lstStyle/>
          <a:p>
            <a:pPr algn="l" fontAlgn="base"/>
            <a:r>
              <a:rPr lang="en-US" sz="1800" dirty="0">
                <a:solidFill>
                  <a:schemeClr val="bg1"/>
                </a:solidFill>
                <a:latin typeface="VAG Rounded Next Medium"/>
              </a:rPr>
              <a:t>Geographical Knowledge: </a:t>
            </a:r>
            <a:r>
              <a:rPr lang="en-AU" sz="1800" dirty="0">
                <a:solidFill>
                  <a:schemeClr val="bg1"/>
                </a:solidFill>
                <a:latin typeface="VAG Rounded Next Medium"/>
              </a:rPr>
              <a:t>VC2HG8K03, VC2HG8K04</a:t>
            </a:r>
            <a:endParaRPr lang="en-AU" dirty="0">
              <a:solidFill>
                <a:schemeClr val="bg1"/>
              </a:solidFill>
              <a:latin typeface="VAG Rounded Next Medium"/>
            </a:endParaRPr>
          </a:p>
          <a:p>
            <a:pPr fontAlgn="base"/>
            <a:r>
              <a:rPr lang="en-AU" sz="1800" dirty="0">
                <a:solidFill>
                  <a:schemeClr val="bg1"/>
                </a:solidFill>
                <a:latin typeface="VAG Rounded Next Medium"/>
              </a:rPr>
              <a:t>Geographical Skills: VC2HG8S02, VC2HG8S03, VC2HG8S04, VC2HG8S05, VC2HG8S06</a:t>
            </a:r>
          </a:p>
          <a:p>
            <a:pPr algn="l" fontAlgn="base"/>
            <a:r>
              <a:rPr lang="en-US" sz="1800" dirty="0">
                <a:solidFill>
                  <a:schemeClr val="bg1"/>
                </a:solidFill>
                <a:latin typeface="VAG Rounded Next Medium"/>
              </a:rPr>
              <a:t>Science: </a:t>
            </a:r>
            <a:r>
              <a:rPr lang="en-AU" sz="1800">
                <a:solidFill>
                  <a:schemeClr val="bg1"/>
                </a:solidFill>
                <a:latin typeface="VAG Rounded Next Medium"/>
              </a:rPr>
              <a:t>VC2S8H03, </a:t>
            </a:r>
            <a:r>
              <a:rPr lang="en-AU">
                <a:solidFill>
                  <a:schemeClr val="bg1"/>
                </a:solidFill>
                <a:latin typeface="VAG Rounded Next Medium"/>
              </a:rPr>
              <a:t>VC2S8U09</a:t>
            </a:r>
            <a:endParaRPr lang="en-AU" dirty="0">
              <a:solidFill>
                <a:schemeClr val="bg1"/>
              </a:solidFill>
              <a:latin typeface="VAG Rounded Next Medium"/>
            </a:endParaRPr>
          </a:p>
        </p:txBody>
      </p:sp>
    </p:spTree>
    <p:extLst>
      <p:ext uri="{BB962C8B-B14F-4D97-AF65-F5344CB8AC3E}">
        <p14:creationId xmlns:p14="http://schemas.microsoft.com/office/powerpoint/2010/main" val="306259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159346-D55D-79A4-099B-8F5040C17CEB}"/>
              </a:ext>
            </a:extLst>
          </p:cNvPr>
          <p:cNvGraphicFramePr>
            <a:graphicFrameLocks noGrp="1"/>
          </p:cNvGraphicFramePr>
          <p:nvPr>
            <p:ph sz="quarter" idx="14"/>
            <p:extLst>
              <p:ext uri="{D42A27DB-BD31-4B8C-83A1-F6EECF244321}">
                <p14:modId xmlns:p14="http://schemas.microsoft.com/office/powerpoint/2010/main" val="323447844"/>
              </p:ext>
            </p:extLst>
          </p:nvPr>
        </p:nvGraphicFramePr>
        <p:xfrm>
          <a:off x="602031" y="2150966"/>
          <a:ext cx="11239846" cy="4003033"/>
        </p:xfrm>
        <a:graphic>
          <a:graphicData uri="http://schemas.openxmlformats.org/drawingml/2006/table">
            <a:tbl>
              <a:tblPr firstRow="1" bandRow="1">
                <a:tableStyleId>{0817EA92-75D0-4044-A80A-286907CE0DDB}</a:tableStyleId>
              </a:tblPr>
              <a:tblGrid>
                <a:gridCol w="2179301">
                  <a:extLst>
                    <a:ext uri="{9D8B030D-6E8A-4147-A177-3AD203B41FA5}">
                      <a16:colId xmlns:a16="http://schemas.microsoft.com/office/drawing/2014/main" val="1161235133"/>
                    </a:ext>
                  </a:extLst>
                </a:gridCol>
                <a:gridCol w="7809261">
                  <a:extLst>
                    <a:ext uri="{9D8B030D-6E8A-4147-A177-3AD203B41FA5}">
                      <a16:colId xmlns:a16="http://schemas.microsoft.com/office/drawing/2014/main" val="3079771852"/>
                    </a:ext>
                  </a:extLst>
                </a:gridCol>
                <a:gridCol w="1251284">
                  <a:extLst>
                    <a:ext uri="{9D8B030D-6E8A-4147-A177-3AD203B41FA5}">
                      <a16:colId xmlns:a16="http://schemas.microsoft.com/office/drawing/2014/main" val="1792626037"/>
                    </a:ext>
                  </a:extLst>
                </a:gridCol>
              </a:tblGrid>
              <a:tr h="370840">
                <a:tc>
                  <a:txBody>
                    <a:bodyPr/>
                    <a:lstStyle/>
                    <a:p>
                      <a:r>
                        <a:rPr lang="en-US" sz="1400" dirty="0">
                          <a:latin typeface="+mn-lt"/>
                        </a:rPr>
                        <a:t>Slide</a:t>
                      </a:r>
                    </a:p>
                  </a:txBody>
                  <a:tcPr/>
                </a:tc>
                <a:tc>
                  <a:txBody>
                    <a:bodyPr/>
                    <a:lstStyle/>
                    <a:p>
                      <a:r>
                        <a:rPr lang="en-US" sz="1400">
                          <a:latin typeface="+mn-lt"/>
                        </a:rPr>
                        <a:t>Description </a:t>
                      </a:r>
                      <a:endParaRPr lang="en-US" sz="1400" dirty="0">
                        <a:latin typeface="+mn-lt"/>
                      </a:endParaRPr>
                    </a:p>
                  </a:txBody>
                  <a:tcPr/>
                </a:tc>
                <a:tc>
                  <a:txBody>
                    <a:bodyPr/>
                    <a:lstStyle/>
                    <a:p>
                      <a:r>
                        <a:rPr lang="en-US" sz="1400">
                          <a:latin typeface="+mn-lt"/>
                        </a:rPr>
                        <a:t>Time</a:t>
                      </a:r>
                      <a:endParaRPr lang="en-US" sz="1400" dirty="0">
                        <a:latin typeface="+mn-lt"/>
                      </a:endParaRPr>
                    </a:p>
                  </a:txBody>
                  <a:tcPr/>
                </a:tc>
                <a:extLst>
                  <a:ext uri="{0D108BD9-81ED-4DB2-BD59-A6C34878D82A}">
                    <a16:rowId xmlns:a16="http://schemas.microsoft.com/office/drawing/2014/main" val="1796131606"/>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1.1: Inquiry question</a:t>
                      </a:r>
                    </a:p>
                  </a:txBody>
                  <a:tcPr/>
                </a:tc>
                <a:tc>
                  <a:txBody>
                    <a:bodyPr/>
                    <a:lstStyle/>
                    <a:p>
                      <a:pPr lvl="0">
                        <a:buNone/>
                      </a:pPr>
                      <a:r>
                        <a:rPr lang="en-GB" sz="1400" b="0" i="0" u="none" strike="noStrike" kern="1200" dirty="0">
                          <a:solidFill>
                            <a:schemeClr val="tx2"/>
                          </a:solidFill>
                          <a:latin typeface="+mn-lt"/>
                          <a:ea typeface="+mn-ea"/>
                          <a:cs typeface="+mn-cs"/>
                        </a:rPr>
                        <a:t>Introduce the topic - How can the Western Treatment Plant help Melbourne to thrive and adapt to an uncertain future? And students complete a KFL chart</a:t>
                      </a:r>
                      <a:endParaRPr lang="en-US" sz="1400" b="0" i="0" u="none" strike="noStrike" kern="1200" noProof="0" dirty="0">
                        <a:solidFill>
                          <a:schemeClr val="tx2"/>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chemeClr val="tx2"/>
                          </a:solidFill>
                          <a:latin typeface="+mn-lt"/>
                        </a:rPr>
                        <a:t>10 mins</a:t>
                      </a:r>
                    </a:p>
                  </a:txBody>
                  <a:tcPr/>
                </a:tc>
                <a:extLst>
                  <a:ext uri="{0D108BD9-81ED-4DB2-BD59-A6C34878D82A}">
                    <a16:rowId xmlns:a16="http://schemas.microsoft.com/office/drawing/2014/main" val="2364086925"/>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1.2: Sewage treatment</a:t>
                      </a:r>
                    </a:p>
                  </a:txBody>
                  <a:tcPr/>
                </a:tc>
                <a:tc>
                  <a:txBody>
                    <a:bodyPr/>
                    <a:lstStyle/>
                    <a:p>
                      <a:pPr lvl="0">
                        <a:buNone/>
                      </a:pPr>
                      <a:r>
                        <a:rPr lang="en-US" sz="1400" b="0" i="0" u="none" strike="noStrike" noProof="0" dirty="0">
                          <a:solidFill>
                            <a:schemeClr val="tx2"/>
                          </a:solidFill>
                          <a:latin typeface="+mn-lt"/>
                        </a:rPr>
                        <a:t>How is sewage treated and recycled water produced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chemeClr val="tx2"/>
                          </a:solidFill>
                          <a:latin typeface="+mn-lt"/>
                        </a:rPr>
                        <a:t>10 mins</a:t>
                      </a:r>
                    </a:p>
                  </a:txBody>
                  <a:tcPr/>
                </a:tc>
                <a:extLst>
                  <a:ext uri="{0D108BD9-81ED-4DB2-BD59-A6C34878D82A}">
                    <a16:rowId xmlns:a16="http://schemas.microsoft.com/office/drawing/2014/main" val="1927552742"/>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1:3: Recycled water</a:t>
                      </a:r>
                    </a:p>
                  </a:txBody>
                  <a:tcPr/>
                </a:tc>
                <a:tc>
                  <a:txBody>
                    <a:bodyPr/>
                    <a:lstStyle/>
                    <a:p>
                      <a:pPr lvl="0">
                        <a:buNone/>
                      </a:pPr>
                      <a:r>
                        <a:rPr lang="en-US" sz="1400" b="0" i="0" u="none" strike="noStrike" noProof="0" dirty="0">
                          <a:solidFill>
                            <a:schemeClr val="tx2"/>
                          </a:solidFill>
                          <a:latin typeface="+mn-lt"/>
                        </a:rPr>
                        <a:t>Learn about recycled water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chemeClr val="tx2"/>
                          </a:solidFill>
                          <a:latin typeface="+mn-lt"/>
                        </a:rPr>
                        <a:t>10 mins</a:t>
                      </a:r>
                    </a:p>
                  </a:txBody>
                  <a:tcPr/>
                </a:tc>
                <a:extLst>
                  <a:ext uri="{0D108BD9-81ED-4DB2-BD59-A6C34878D82A}">
                    <a16:rowId xmlns:a16="http://schemas.microsoft.com/office/drawing/2014/main" val="2843322793"/>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1.4: Survey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chemeClr val="tx2"/>
                          </a:solidFill>
                          <a:latin typeface="+mn-lt"/>
                        </a:rPr>
                        <a:t>Primary data collection </a:t>
                      </a:r>
                      <a:r>
                        <a:rPr lang="en-US" sz="1400" b="0" i="0" u="none" strike="noStrike" kern="1200" noProof="0" dirty="0">
                          <a:solidFill>
                            <a:schemeClr val="tx2"/>
                          </a:solidFill>
                          <a:latin typeface="+mn-lt"/>
                          <a:ea typeface="+mn-ea"/>
                          <a:cs typeface="+mn-cs"/>
                        </a:rPr>
                        <a:t>and </a:t>
                      </a:r>
                      <a:r>
                        <a:rPr lang="en" sz="1400" b="0" i="0" u="none" strike="noStrike" kern="1200" noProof="0" dirty="0">
                          <a:solidFill>
                            <a:schemeClr val="tx2"/>
                          </a:solidFill>
                          <a:latin typeface="+mn-lt"/>
                          <a:ea typeface="+mn-ea"/>
                          <a:cs typeface="+mn-cs"/>
                          <a:sym typeface="Nunito"/>
                        </a:rPr>
                        <a:t>f</a:t>
                      </a:r>
                      <a:r>
                        <a:rPr lang="en" sz="1400" b="0" i="0" u="none" strike="noStrike" kern="1200" dirty="0">
                          <a:solidFill>
                            <a:schemeClr val="tx2"/>
                          </a:solidFill>
                          <a:latin typeface="+mn-lt"/>
                          <a:ea typeface="+mn-ea"/>
                          <a:cs typeface="+mn-cs"/>
                          <a:sym typeface="Nunito"/>
                        </a:rPr>
                        <a:t>ind out what Melbournians think about recycled water.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chemeClr val="tx2"/>
                          </a:solidFill>
                          <a:latin typeface="+mn-lt"/>
                        </a:rPr>
                        <a:t>10 mins</a:t>
                      </a:r>
                    </a:p>
                  </a:txBody>
                  <a:tcPr/>
                </a:tc>
                <a:extLst>
                  <a:ext uri="{0D108BD9-81ED-4DB2-BD59-A6C34878D82A}">
                    <a16:rowId xmlns:a16="http://schemas.microsoft.com/office/drawing/2014/main" val="1718314448"/>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1.5: Survey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400" b="0" i="0" u="none" strike="noStrike" kern="1200" dirty="0">
                          <a:solidFill>
                            <a:schemeClr val="tx2"/>
                          </a:solidFill>
                          <a:latin typeface="+mn-lt"/>
                          <a:ea typeface="+mn-ea"/>
                          <a:cs typeface="+mn-cs"/>
                          <a:sym typeface="Nunito"/>
                        </a:rPr>
                        <a:t>Components and an outline and instructions to conduct the survey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chemeClr val="tx2"/>
                          </a:solidFill>
                          <a:latin typeface="+mn-lt"/>
                        </a:rPr>
                        <a:t>10 mins</a:t>
                      </a:r>
                    </a:p>
                  </a:txBody>
                  <a:tcPr/>
                </a:tc>
                <a:extLst>
                  <a:ext uri="{0D108BD9-81ED-4DB2-BD59-A6C34878D82A}">
                    <a16:rowId xmlns:a16="http://schemas.microsoft.com/office/drawing/2014/main" val="2068006815"/>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1.6: Survey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400" b="0" i="0" u="none" strike="noStrike" kern="1200" dirty="0">
                          <a:solidFill>
                            <a:schemeClr val="tx2"/>
                          </a:solidFill>
                          <a:latin typeface="+mn-lt"/>
                          <a:ea typeface="+mn-ea"/>
                          <a:cs typeface="+mn-cs"/>
                          <a:sym typeface="Nunito"/>
                        </a:rPr>
                        <a:t>Details about primary data collection</a:t>
                      </a:r>
                    </a:p>
                  </a:txBody>
                  <a:tcPr/>
                </a:tc>
                <a:tc>
                  <a:txBody>
                    <a:bodyPr/>
                    <a:lstStyle/>
                    <a:p>
                      <a:pPr lvl="0">
                        <a:buNone/>
                      </a:pPr>
                      <a:endParaRPr lang="en-US" sz="1400" b="0" i="0" u="none" strike="noStrike" noProof="0" dirty="0">
                        <a:solidFill>
                          <a:schemeClr val="tx2"/>
                        </a:solidFill>
                        <a:latin typeface="+mn-lt"/>
                      </a:endParaRPr>
                    </a:p>
                  </a:txBody>
                  <a:tcPr/>
                </a:tc>
                <a:extLst>
                  <a:ext uri="{0D108BD9-81ED-4DB2-BD59-A6C34878D82A}">
                    <a16:rowId xmlns:a16="http://schemas.microsoft.com/office/drawing/2014/main" val="4095049967"/>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1.7: What did I find out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sz="1400" b="0" i="0" u="none" strike="noStrike" kern="1200" dirty="0">
                        <a:solidFill>
                          <a:schemeClr val="tx2"/>
                        </a:solidFill>
                        <a:latin typeface="+mn-lt"/>
                        <a:ea typeface="+mn-ea"/>
                        <a:cs typeface="+mn-cs"/>
                        <a:sym typeface="Nunito"/>
                      </a:endParaRPr>
                    </a:p>
                  </a:txBody>
                  <a:tcPr/>
                </a:tc>
                <a:tc>
                  <a:txBody>
                    <a:bodyPr/>
                    <a:lstStyle/>
                    <a:p>
                      <a:pPr lvl="0">
                        <a:buNone/>
                      </a:pPr>
                      <a:endParaRPr lang="en-US" sz="1400" b="0" i="0" u="none" strike="noStrike" noProof="0" dirty="0">
                        <a:solidFill>
                          <a:schemeClr val="tx2"/>
                        </a:solidFill>
                        <a:latin typeface="+mn-lt"/>
                      </a:endParaRPr>
                    </a:p>
                  </a:txBody>
                  <a:tcPr/>
                </a:tc>
                <a:extLst>
                  <a:ext uri="{0D108BD9-81ED-4DB2-BD59-A6C34878D82A}">
                    <a16:rowId xmlns:a16="http://schemas.microsoft.com/office/drawing/2014/main" val="1417211183"/>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1.9: Rubric: Survey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sz="1400" b="0" i="0" u="none" strike="noStrike" kern="1200" dirty="0">
                        <a:solidFill>
                          <a:schemeClr val="tx2"/>
                        </a:solidFill>
                        <a:latin typeface="+mn-lt"/>
                        <a:ea typeface="+mn-ea"/>
                        <a:cs typeface="+mn-cs"/>
                        <a:sym typeface="Nunito"/>
                      </a:endParaRPr>
                    </a:p>
                  </a:txBody>
                  <a:tcPr/>
                </a:tc>
                <a:tc>
                  <a:txBody>
                    <a:bodyPr/>
                    <a:lstStyle/>
                    <a:p>
                      <a:pPr lvl="0">
                        <a:buNone/>
                      </a:pPr>
                      <a:r>
                        <a:rPr lang="en-US" sz="1400" b="0" i="0" u="none" strike="noStrike" noProof="0" dirty="0">
                          <a:solidFill>
                            <a:schemeClr val="tx2"/>
                          </a:solidFill>
                          <a:latin typeface="+mn-lt"/>
                        </a:rPr>
                        <a:t>n/a</a:t>
                      </a:r>
                    </a:p>
                  </a:txBody>
                  <a:tcPr/>
                </a:tc>
                <a:extLst>
                  <a:ext uri="{0D108BD9-81ED-4DB2-BD59-A6C34878D82A}">
                    <a16:rowId xmlns:a16="http://schemas.microsoft.com/office/drawing/2014/main" val="4088538489"/>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1.10: Rubric: Hexagon concept map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sz="1400" b="0" i="0" u="none" strike="noStrike" kern="1200" dirty="0">
                        <a:solidFill>
                          <a:schemeClr val="tx2"/>
                        </a:solidFill>
                        <a:latin typeface="+mn-lt"/>
                        <a:ea typeface="+mn-ea"/>
                        <a:cs typeface="+mn-cs"/>
                        <a:sym typeface="Nunito"/>
                      </a:endParaRPr>
                    </a:p>
                  </a:txBody>
                  <a:tcPr/>
                </a:tc>
                <a:tc>
                  <a:txBody>
                    <a:bodyPr/>
                    <a:lstStyle/>
                    <a:p>
                      <a:pPr lvl="0">
                        <a:buNone/>
                      </a:pPr>
                      <a:r>
                        <a:rPr lang="en-US" sz="1400" b="0" i="0" u="none" strike="noStrike" noProof="0" dirty="0">
                          <a:solidFill>
                            <a:schemeClr val="tx2"/>
                          </a:solidFill>
                          <a:latin typeface="+mn-lt"/>
                        </a:rPr>
                        <a:t>n/a</a:t>
                      </a:r>
                    </a:p>
                  </a:txBody>
                  <a:tcPr/>
                </a:tc>
                <a:extLst>
                  <a:ext uri="{0D108BD9-81ED-4DB2-BD59-A6C34878D82A}">
                    <a16:rowId xmlns:a16="http://schemas.microsoft.com/office/drawing/2014/main" val="2788781425"/>
                  </a:ext>
                </a:extLst>
              </a:tr>
            </a:tbl>
          </a:graphicData>
        </a:graphic>
      </p:graphicFrame>
      <p:sp>
        <p:nvSpPr>
          <p:cNvPr id="3" name="Title 2">
            <a:extLst>
              <a:ext uri="{FF2B5EF4-FFF2-40B4-BE49-F238E27FC236}">
                <a16:creationId xmlns:a16="http://schemas.microsoft.com/office/drawing/2014/main" id="{BD33BE3F-51F8-59EB-7B60-BCEC2D36651C}"/>
              </a:ext>
            </a:extLst>
          </p:cNvPr>
          <p:cNvSpPr>
            <a:spLocks noGrp="1"/>
          </p:cNvSpPr>
          <p:nvPr>
            <p:ph type="title"/>
          </p:nvPr>
        </p:nvSpPr>
        <p:spPr/>
        <p:txBody>
          <a:bodyPr/>
          <a:lstStyle/>
          <a:p>
            <a:r>
              <a:rPr lang="en-US" dirty="0"/>
              <a:t>Instructions</a:t>
            </a:r>
          </a:p>
        </p:txBody>
      </p:sp>
      <p:sp>
        <p:nvSpPr>
          <p:cNvPr id="4" name="TextBox 3">
            <a:extLst>
              <a:ext uri="{FF2B5EF4-FFF2-40B4-BE49-F238E27FC236}">
                <a16:creationId xmlns:a16="http://schemas.microsoft.com/office/drawing/2014/main" id="{95CE904F-7609-0CE2-17BE-EBD2F1879084}"/>
              </a:ext>
            </a:extLst>
          </p:cNvPr>
          <p:cNvSpPr txBox="1"/>
          <p:nvPr/>
        </p:nvSpPr>
        <p:spPr>
          <a:xfrm>
            <a:off x="615270" y="1566191"/>
            <a:ext cx="109000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following is a suggested sequence of activities and time allocation. You might want to spend more or less time on specific sections depending on your class and their learning requirements. All resources can be edited to suit your teaching needs.</a:t>
            </a:r>
          </a:p>
        </p:txBody>
      </p:sp>
    </p:spTree>
    <p:extLst>
      <p:ext uri="{BB962C8B-B14F-4D97-AF65-F5344CB8AC3E}">
        <p14:creationId xmlns:p14="http://schemas.microsoft.com/office/powerpoint/2010/main" val="298166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water droplet falling into a blue and pink surface&#10;&#10;Description automatically generated">
            <a:extLst>
              <a:ext uri="{FF2B5EF4-FFF2-40B4-BE49-F238E27FC236}">
                <a16:creationId xmlns:a16="http://schemas.microsoft.com/office/drawing/2014/main" id="{BBED5C96-C49F-1367-FB27-0464F15070BF}"/>
              </a:ext>
            </a:extLst>
          </p:cNvPr>
          <p:cNvPicPr>
            <a:picLocks noGrp="1" noChangeAspect="1"/>
          </p:cNvPicPr>
          <p:nvPr>
            <p:ph type="pic" sz="quarter" idx="14"/>
          </p:nvPr>
        </p:nvPicPr>
        <p:blipFill rotWithShape="1">
          <a:blip r:embed="rId3" cstate="hqprint">
            <a:extLst>
              <a:ext uri="{28A0092B-C50C-407E-A947-70E740481C1C}">
                <a14:useLocalDpi xmlns:a14="http://schemas.microsoft.com/office/drawing/2010/main" val="0"/>
              </a:ext>
            </a:extLst>
          </a:blip>
          <a:srcRect l="6" r="6"/>
          <a:stretch/>
        </p:blipFill>
        <p:spPr>
          <a:xfrm>
            <a:off x="1981200" y="0"/>
            <a:ext cx="10210800" cy="2560638"/>
          </a:xfrm>
        </p:spPr>
      </p:pic>
      <p:sp>
        <p:nvSpPr>
          <p:cNvPr id="2" name="Subtitle 1">
            <a:extLst>
              <a:ext uri="{FF2B5EF4-FFF2-40B4-BE49-F238E27FC236}">
                <a16:creationId xmlns:a16="http://schemas.microsoft.com/office/drawing/2014/main" id="{4B829D82-CED6-7D1B-8B03-C1F3929722C1}"/>
              </a:ext>
            </a:extLst>
          </p:cNvPr>
          <p:cNvSpPr>
            <a:spLocks noGrp="1"/>
          </p:cNvSpPr>
          <p:nvPr>
            <p:ph type="subTitle" idx="1"/>
          </p:nvPr>
        </p:nvSpPr>
        <p:spPr>
          <a:xfrm>
            <a:off x="1068388" y="2857946"/>
            <a:ext cx="7746839" cy="468313"/>
          </a:xfrm>
        </p:spPr>
        <p:txBody>
          <a:bodyPr/>
          <a:lstStyle/>
          <a:p>
            <a:r>
              <a:rPr lang="en-AU" sz="2400" dirty="0">
                <a:latin typeface="+mj-lt"/>
                <a:sym typeface="Nunito"/>
              </a:rPr>
              <a:t>How can the Western Treatment Plant help Melbourne to thrive and adapt to an uncertain future?</a:t>
            </a:r>
          </a:p>
        </p:txBody>
      </p:sp>
      <p:sp>
        <p:nvSpPr>
          <p:cNvPr id="3" name="Title 2">
            <a:extLst>
              <a:ext uri="{FF2B5EF4-FFF2-40B4-BE49-F238E27FC236}">
                <a16:creationId xmlns:a16="http://schemas.microsoft.com/office/drawing/2014/main" id="{F12A0260-6F89-7C19-2A19-CF3B28830856}"/>
              </a:ext>
            </a:extLst>
          </p:cNvPr>
          <p:cNvSpPr>
            <a:spLocks noGrp="1"/>
          </p:cNvSpPr>
          <p:nvPr>
            <p:ph type="title"/>
          </p:nvPr>
        </p:nvSpPr>
        <p:spPr>
          <a:xfrm>
            <a:off x="1068388" y="3429000"/>
            <a:ext cx="7200000" cy="1260000"/>
          </a:xfrm>
          <a:noFill/>
        </p:spPr>
        <p:txBody>
          <a:bodyPr/>
          <a:lstStyle/>
          <a:p>
            <a:r>
              <a:rPr lang="en-AU"/>
              <a:t>Western Treatment Plan</a:t>
            </a:r>
            <a:endParaRPr lang="en-AU" dirty="0"/>
          </a:p>
        </p:txBody>
      </p:sp>
      <p:pic>
        <p:nvPicPr>
          <p:cNvPr id="4" name="Picture 3">
            <a:extLst>
              <a:ext uri="{FF2B5EF4-FFF2-40B4-BE49-F238E27FC236}">
                <a16:creationId xmlns:a16="http://schemas.microsoft.com/office/drawing/2014/main" id="{F8B0E277-EED4-F76B-D7CB-D05800BC0552}"/>
              </a:ext>
            </a:extLst>
          </p:cNvPr>
          <p:cNvPicPr>
            <a:picLocks noChangeAspect="1"/>
          </p:cNvPicPr>
          <p:nvPr/>
        </p:nvPicPr>
        <p:blipFill>
          <a:blip r:embed="rId4"/>
          <a:srcRect r="8273"/>
          <a:stretch/>
        </p:blipFill>
        <p:spPr>
          <a:xfrm>
            <a:off x="1981200" y="10"/>
            <a:ext cx="10210344" cy="256018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noFill/>
        </p:spPr>
      </p:pic>
    </p:spTree>
    <p:extLst>
      <p:ext uri="{BB962C8B-B14F-4D97-AF65-F5344CB8AC3E}">
        <p14:creationId xmlns:p14="http://schemas.microsoft.com/office/powerpoint/2010/main" val="395009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93" y="2243624"/>
            <a:ext cx="10440000" cy="900000"/>
          </a:xfrm>
        </p:spPr>
        <p:txBody>
          <a:bodyPr/>
          <a:lstStyle/>
          <a:p>
            <a:r>
              <a:rPr lang="en-AU" dirty="0"/>
              <a:t>Learning outcomes</a:t>
            </a:r>
          </a:p>
        </p:txBody>
      </p:sp>
      <p:sp>
        <p:nvSpPr>
          <p:cNvPr id="3" name="Content Placeholder 2"/>
          <p:cNvSpPr>
            <a:spLocks noGrp="1"/>
          </p:cNvSpPr>
          <p:nvPr>
            <p:ph type="body" sz="quarter" idx="4294967295"/>
          </p:nvPr>
        </p:nvSpPr>
        <p:spPr>
          <a:xfrm>
            <a:off x="1099334" y="3454955"/>
            <a:ext cx="10271125" cy="1958975"/>
          </a:xfrm>
        </p:spPr>
        <p:txBody>
          <a:bodyPr/>
          <a:lstStyle/>
          <a:p>
            <a:pPr marL="285750" indent="-285750">
              <a:buFont typeface="Arial" panose="020B0604020202020204" pitchFamily="34" charset="0"/>
              <a:buChar char="•"/>
            </a:pPr>
            <a:r>
              <a:rPr lang="en-AU" sz="1800" b="0" dirty="0">
                <a:solidFill>
                  <a:schemeClr val="bg1"/>
                </a:solidFill>
                <a:effectLst/>
                <a:latin typeface="+mn-lt"/>
              </a:rPr>
              <a:t>Describe how water is a renewable natural resource that is finite</a:t>
            </a:r>
          </a:p>
          <a:p>
            <a:pPr marL="285750" indent="-285750">
              <a:buFont typeface="Arial" panose="020B0604020202020204" pitchFamily="34" charset="0"/>
              <a:buChar char="•"/>
            </a:pPr>
            <a:r>
              <a:rPr lang="en-AU" sz="1800" b="0" dirty="0">
                <a:solidFill>
                  <a:schemeClr val="bg1"/>
                </a:solidFill>
                <a:effectLst/>
                <a:latin typeface="+mn-lt"/>
              </a:rPr>
              <a:t>Identify the different factors that contribute to water variability and the impacts of water scarcity</a:t>
            </a:r>
          </a:p>
          <a:p>
            <a:pPr marL="285750" indent="-285750">
              <a:buFont typeface="Arial" panose="020B0604020202020204" pitchFamily="34" charset="0"/>
              <a:buChar char="•"/>
            </a:pPr>
            <a:r>
              <a:rPr lang="en-AU" sz="1800" b="0" dirty="0">
                <a:solidFill>
                  <a:schemeClr val="bg1"/>
                </a:solidFill>
                <a:effectLst/>
                <a:latin typeface="+mn-lt"/>
              </a:rPr>
              <a:t>Explain the different methods to overcoming water scarcity, by reducing demand and increasing the supply </a:t>
            </a:r>
            <a:r>
              <a:rPr lang="en-AU" sz="1800" dirty="0">
                <a:solidFill>
                  <a:schemeClr val="bg1"/>
                </a:solidFill>
                <a:latin typeface="+mn-lt"/>
              </a:rPr>
              <a:t>of water</a:t>
            </a:r>
          </a:p>
          <a:p>
            <a:pPr marL="285750" indent="-285750">
              <a:buFont typeface="Arial" panose="020B0604020202020204" pitchFamily="34" charset="0"/>
              <a:buChar char="•"/>
            </a:pPr>
            <a:r>
              <a:rPr lang="en-AU" sz="1800" dirty="0">
                <a:solidFill>
                  <a:schemeClr val="bg1"/>
                </a:solidFill>
                <a:latin typeface="+mn-lt"/>
              </a:rPr>
              <a:t>Understand that Melbourne's water resources will be impacted by climate change</a:t>
            </a:r>
          </a:p>
          <a:p>
            <a:pPr marL="285750" indent="-285750">
              <a:buFont typeface="Arial" panose="020B0604020202020204" pitchFamily="34" charset="0"/>
              <a:buChar char="•"/>
            </a:pPr>
            <a:r>
              <a:rPr lang="en-AU" sz="1800" dirty="0">
                <a:solidFill>
                  <a:schemeClr val="bg1"/>
                </a:solidFill>
                <a:latin typeface="+mn-lt"/>
              </a:rPr>
              <a:t>Know that the liveability of Melbourne depends on a safe and secure supply of water and treatment of wastewater</a:t>
            </a:r>
          </a:p>
        </p:txBody>
      </p:sp>
    </p:spTree>
    <p:extLst>
      <p:ext uri="{BB962C8B-B14F-4D97-AF65-F5344CB8AC3E}">
        <p14:creationId xmlns:p14="http://schemas.microsoft.com/office/powerpoint/2010/main" val="233782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1.1: Inquiry question</a:t>
            </a:r>
          </a:p>
        </p:txBody>
      </p:sp>
      <p:sp>
        <p:nvSpPr>
          <p:cNvPr id="3" name="Content Placeholder 2"/>
          <p:cNvSpPr>
            <a:spLocks noGrp="1"/>
          </p:cNvSpPr>
          <p:nvPr>
            <p:ph idx="4294967295"/>
          </p:nvPr>
        </p:nvSpPr>
        <p:spPr>
          <a:xfrm>
            <a:off x="1315092" y="1439863"/>
            <a:ext cx="7870825" cy="4895850"/>
          </a:xfrm>
        </p:spPr>
        <p:txBody>
          <a:bodyPr/>
          <a:lstStyle/>
          <a:p>
            <a:pPr>
              <a:lnSpc>
                <a:spcPct val="115000"/>
              </a:lnSpc>
              <a:spcBef>
                <a:spcPts val="0"/>
              </a:spcBef>
              <a:buClr>
                <a:schemeClr val="dk1"/>
              </a:buClr>
              <a:buSzPts val="1100"/>
            </a:pPr>
            <a:r>
              <a:rPr lang="en-AU" b="1" dirty="0">
                <a:solidFill>
                  <a:srgbClr val="00428B"/>
                </a:solidFill>
                <a:latin typeface="+mj-lt"/>
                <a:ea typeface="Nunito"/>
                <a:cs typeface="Nunito"/>
                <a:sym typeface="Nunito"/>
              </a:rPr>
              <a:t>How can the Western Treatment Plant help Melbourne to thrive and adapt to an uncertain future?</a:t>
            </a:r>
            <a:endParaRPr lang="en-AU" dirty="0">
              <a:solidFill>
                <a:srgbClr val="00428B"/>
              </a:solidFill>
              <a:latin typeface="+mj-lt"/>
            </a:endParaRPr>
          </a:p>
        </p:txBody>
      </p:sp>
      <p:graphicFrame>
        <p:nvGraphicFramePr>
          <p:cNvPr id="4" name="Table 3" descr="Image showing [enter description here]."/>
          <p:cNvGraphicFramePr>
            <a:graphicFrameLocks noGrp="1"/>
          </p:cNvGraphicFramePr>
          <p:nvPr/>
        </p:nvGraphicFramePr>
        <p:xfrm>
          <a:off x="960000" y="2594689"/>
          <a:ext cx="9415515" cy="3458905"/>
        </p:xfrm>
        <a:graphic>
          <a:graphicData uri="http://schemas.openxmlformats.org/drawingml/2006/table">
            <a:tbl>
              <a:tblPr firstRow="1" bandRow="1">
                <a:tableStyleId>{BC89EF96-8CEA-46FF-86C4-4CE0E7609802}</a:tableStyleId>
              </a:tblPr>
              <a:tblGrid>
                <a:gridCol w="3239467">
                  <a:extLst>
                    <a:ext uri="{9D8B030D-6E8A-4147-A177-3AD203B41FA5}">
                      <a16:colId xmlns:a16="http://schemas.microsoft.com/office/drawing/2014/main" val="20000"/>
                    </a:ext>
                  </a:extLst>
                </a:gridCol>
                <a:gridCol w="3515976">
                  <a:extLst>
                    <a:ext uri="{9D8B030D-6E8A-4147-A177-3AD203B41FA5}">
                      <a16:colId xmlns:a16="http://schemas.microsoft.com/office/drawing/2014/main" val="20001"/>
                    </a:ext>
                  </a:extLst>
                </a:gridCol>
                <a:gridCol w="2660072">
                  <a:extLst>
                    <a:ext uri="{9D8B030D-6E8A-4147-A177-3AD203B41FA5}">
                      <a16:colId xmlns:a16="http://schemas.microsoft.com/office/drawing/2014/main" val="20002"/>
                    </a:ext>
                  </a:extLst>
                </a:gridCol>
              </a:tblGrid>
              <a:tr h="826792">
                <a:tc>
                  <a:txBody>
                    <a:bodyPr/>
                    <a:lstStyle/>
                    <a:p>
                      <a:pPr marL="0" lvl="0" indent="0" algn="ctr" rtl="0">
                        <a:spcBef>
                          <a:spcPts val="0"/>
                        </a:spcBef>
                        <a:spcAft>
                          <a:spcPts val="0"/>
                        </a:spcAft>
                        <a:buClr>
                          <a:schemeClr val="dk1"/>
                        </a:buClr>
                        <a:buSzPts val="1100"/>
                        <a:buFont typeface="Arial"/>
                        <a:buNone/>
                      </a:pPr>
                      <a:r>
                        <a:rPr lang="en-AU" sz="1300" dirty="0"/>
                        <a:t>What do I know about sewage, recycled wastewater and the Western</a:t>
                      </a:r>
                      <a:r>
                        <a:rPr lang="en-AU" sz="1300" baseline="0" dirty="0"/>
                        <a:t> Treatment Plant</a:t>
                      </a:r>
                      <a:r>
                        <a:rPr lang="en-AU" sz="1300" dirty="0"/>
                        <a:t>? </a:t>
                      </a:r>
                      <a:endParaRPr lang="en-AU" sz="1300" b="1" dirty="0"/>
                    </a:p>
                  </a:txBody>
                  <a:tcPr marL="96000" marR="96000" marT="48000" marB="48000"/>
                </a:tc>
                <a:tc>
                  <a:txBody>
                    <a:bodyPr/>
                    <a:lstStyle/>
                    <a:p>
                      <a:pPr marL="0" lvl="0" indent="0" algn="ctr" rtl="0">
                        <a:spcBef>
                          <a:spcPts val="0"/>
                        </a:spcBef>
                        <a:spcAft>
                          <a:spcPts val="0"/>
                        </a:spcAft>
                        <a:buClr>
                          <a:schemeClr val="dk1"/>
                        </a:buClr>
                        <a:buSzPts val="1100"/>
                        <a:buFont typeface="Arial"/>
                        <a:buNone/>
                      </a:pPr>
                      <a:r>
                        <a:rPr lang="en-AU" sz="1300" dirty="0"/>
                        <a:t>What do I need to find out? </a:t>
                      </a:r>
                      <a:endParaRPr lang="en-AU" sz="1300" b="1" dirty="0"/>
                    </a:p>
                  </a:txBody>
                  <a:tcPr marL="96000" marR="96000" marT="48000" marB="48000"/>
                </a:tc>
                <a:tc>
                  <a:txBody>
                    <a:bodyPr/>
                    <a:lstStyle/>
                    <a:p>
                      <a:pPr marL="0" lvl="0" indent="0" algn="ctr" rtl="0">
                        <a:spcBef>
                          <a:spcPts val="0"/>
                        </a:spcBef>
                        <a:spcAft>
                          <a:spcPts val="0"/>
                        </a:spcAft>
                        <a:buClr>
                          <a:schemeClr val="dk1"/>
                        </a:buClr>
                        <a:buSzPts val="1100"/>
                        <a:buFont typeface="Arial"/>
                        <a:buNone/>
                      </a:pPr>
                      <a:r>
                        <a:rPr lang="en-AU" sz="1300" dirty="0"/>
                        <a:t>What have I learnt? </a:t>
                      </a:r>
                      <a:endParaRPr lang="en-AU" sz="1300" b="1" dirty="0"/>
                    </a:p>
                  </a:txBody>
                  <a:tcPr marL="96000" marR="96000" marT="48000" marB="48000"/>
                </a:tc>
                <a:extLst>
                  <a:ext uri="{0D108BD9-81ED-4DB2-BD59-A6C34878D82A}">
                    <a16:rowId xmlns:a16="http://schemas.microsoft.com/office/drawing/2014/main" val="10000"/>
                  </a:ext>
                </a:extLst>
              </a:tr>
              <a:tr h="2632113">
                <a:tc>
                  <a:txBody>
                    <a:bodyPr/>
                    <a:lstStyle/>
                    <a:p>
                      <a:endParaRPr lang="en-AU" sz="1300" dirty="0"/>
                    </a:p>
                  </a:txBody>
                  <a:tcPr marL="96000" marR="96000" marT="48000" marB="48000"/>
                </a:tc>
                <a:tc>
                  <a:txBody>
                    <a:bodyPr/>
                    <a:lstStyle/>
                    <a:p>
                      <a:endParaRPr lang="en-AU" sz="1300" dirty="0"/>
                    </a:p>
                  </a:txBody>
                  <a:tcPr marL="96000" marR="96000" marT="48000" marB="48000"/>
                </a:tc>
                <a:tc>
                  <a:txBody>
                    <a:bodyPr/>
                    <a:lstStyle/>
                    <a:p>
                      <a:endParaRPr lang="en-AU" sz="1300" dirty="0"/>
                    </a:p>
                  </a:txBody>
                  <a:tcPr marL="96000" marR="96000" marT="48000" marB="480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9093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1.2: Sewage treatment</a:t>
            </a:r>
          </a:p>
        </p:txBody>
      </p:sp>
      <p:sp>
        <p:nvSpPr>
          <p:cNvPr id="3" name="Content Placeholder 2"/>
          <p:cNvSpPr>
            <a:spLocks noGrp="1"/>
          </p:cNvSpPr>
          <p:nvPr>
            <p:ph sz="half" idx="1"/>
          </p:nvPr>
        </p:nvSpPr>
        <p:spPr>
          <a:xfrm>
            <a:off x="803985" y="2042601"/>
            <a:ext cx="2604531" cy="3027297"/>
          </a:xfrm>
        </p:spPr>
        <p:txBody>
          <a:bodyPr/>
          <a:lstStyle/>
          <a:p>
            <a:r>
              <a:rPr lang="en-AU" b="1" dirty="0">
                <a:latin typeface="Verdana" panose="020B0604030504040204" pitchFamily="34" charset="0"/>
                <a:ea typeface="Verdana" panose="020B0604030504040204" pitchFamily="34" charset="0"/>
              </a:rPr>
              <a:t>Take a virtual tour of the </a:t>
            </a:r>
            <a:r>
              <a:rPr lang="en-AU" dirty="0">
                <a:latin typeface="Verdana" panose="020B0604030504040204" pitchFamily="34" charset="0"/>
                <a:ea typeface="Verdana" panose="020B0604030504040204" pitchFamily="34" charset="0"/>
                <a:hlinkClick r:id="rId3"/>
              </a:rPr>
              <a:t>Western Treatment Plant</a:t>
            </a:r>
            <a:r>
              <a:rPr lang="en-AU" dirty="0">
                <a:latin typeface="Verdana" panose="020B0604030504040204" pitchFamily="34" charset="0"/>
                <a:ea typeface="Verdana" panose="020B0604030504040204" pitchFamily="34" charset="0"/>
              </a:rPr>
              <a:t> and follow the Sewage Process</a:t>
            </a:r>
          </a:p>
          <a:p>
            <a:endParaRPr lang="en-AU" dirty="0">
              <a:latin typeface="Verdana" panose="020B0604030504040204" pitchFamily="34" charset="0"/>
              <a:ea typeface="Verdana" panose="020B0604030504040204" pitchFamily="34" charset="0"/>
            </a:endParaRPr>
          </a:p>
          <a:p>
            <a:r>
              <a:rPr lang="en-AU" dirty="0">
                <a:latin typeface="Verdana" panose="020B0604030504040204" pitchFamily="34" charset="0"/>
                <a:ea typeface="Verdana" panose="020B0604030504040204" pitchFamily="34" charset="0"/>
              </a:rPr>
              <a:t>Fill out the KFL Chart. </a:t>
            </a:r>
            <a:endParaRPr lang="en-AU" dirty="0"/>
          </a:p>
          <a:p>
            <a:endParaRPr lang="en-AU"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805" y="1692461"/>
            <a:ext cx="8137912" cy="3727579"/>
          </a:xfrm>
          <a:prstGeom prst="rect">
            <a:avLst/>
          </a:prstGeom>
        </p:spPr>
      </p:pic>
    </p:spTree>
    <p:extLst>
      <p:ext uri="{BB962C8B-B14F-4D97-AF65-F5344CB8AC3E}">
        <p14:creationId xmlns:p14="http://schemas.microsoft.com/office/powerpoint/2010/main" val="415181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1.3 Recycled water</a:t>
            </a:r>
          </a:p>
        </p:txBody>
      </p:sp>
      <p:sp>
        <p:nvSpPr>
          <p:cNvPr id="10" name="Rectangle 9"/>
          <p:cNvSpPr/>
          <p:nvPr/>
        </p:nvSpPr>
        <p:spPr>
          <a:xfrm>
            <a:off x="567861" y="1693883"/>
            <a:ext cx="3563872" cy="2390911"/>
          </a:xfrm>
          <a:prstGeom prst="rect">
            <a:avLst/>
          </a:prstGeom>
        </p:spPr>
        <p:txBody>
          <a:bodyPr wrap="square">
            <a:spAutoFit/>
          </a:bodyPr>
          <a:lstStyle/>
          <a:p>
            <a:r>
              <a:rPr lang="en-AU" sz="1867" b="1" dirty="0">
                <a:ea typeface="Verdana" panose="020B0604030504040204" pitchFamily="34" charset="0"/>
              </a:rPr>
              <a:t>Take a virtual tour of the </a:t>
            </a:r>
            <a:r>
              <a:rPr lang="en-AU" sz="1867" dirty="0">
                <a:ea typeface="Verdana" panose="020B0604030504040204" pitchFamily="34" charset="0"/>
                <a:hlinkClick r:id="rId3"/>
              </a:rPr>
              <a:t>Western Treatment Plant</a:t>
            </a:r>
            <a:r>
              <a:rPr lang="en-AU" sz="1867" dirty="0">
                <a:ea typeface="Verdana" panose="020B0604030504040204" pitchFamily="34" charset="0"/>
              </a:rPr>
              <a:t> and check out ‘Agriculture’ and ‘Biodiversity’.</a:t>
            </a:r>
          </a:p>
          <a:p>
            <a:endParaRPr lang="en-AU" sz="1867" dirty="0">
              <a:ea typeface="Verdana" panose="020B0604030504040204" pitchFamily="34" charset="0"/>
            </a:endParaRPr>
          </a:p>
          <a:p>
            <a:r>
              <a:rPr lang="en-AU" sz="1867" dirty="0"/>
              <a:t>Watch the overview videos and tour the locations.</a:t>
            </a:r>
          </a:p>
          <a:p>
            <a:endParaRPr lang="en-AU" sz="1867" dirty="0"/>
          </a:p>
          <a:p>
            <a:r>
              <a:rPr lang="en-AU" sz="1867" dirty="0">
                <a:ea typeface="Verdana" panose="020B0604030504040204" pitchFamily="34" charset="0"/>
              </a:rPr>
              <a:t>Fill out the KFL Chart</a:t>
            </a:r>
            <a:r>
              <a:rPr lang="en-AU" sz="1067" dirty="0">
                <a:latin typeface="Verdana" panose="020B0604030504040204" pitchFamily="34" charset="0"/>
                <a:ea typeface="Verdana" panose="020B0604030504040204" pitchFamily="34" charset="0"/>
              </a:rPr>
              <a:t>. </a:t>
            </a:r>
            <a:endParaRPr lang="en-AU" sz="1067"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6931" y="1877915"/>
            <a:ext cx="4863725" cy="223248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6932" y="4250197"/>
            <a:ext cx="4918497" cy="2271657"/>
          </a:xfrm>
          <a:prstGeom prst="rect">
            <a:avLst/>
          </a:prstGeom>
        </p:spPr>
      </p:pic>
    </p:spTree>
    <p:extLst>
      <p:ext uri="{BB962C8B-B14F-4D97-AF65-F5344CB8AC3E}">
        <p14:creationId xmlns:p14="http://schemas.microsoft.com/office/powerpoint/2010/main" val="86380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A965-E381-8AC1-4CF7-EDAE89196AAF}"/>
              </a:ext>
            </a:extLst>
          </p:cNvPr>
          <p:cNvSpPr>
            <a:spLocks noGrp="1"/>
          </p:cNvSpPr>
          <p:nvPr>
            <p:ph type="title"/>
          </p:nvPr>
        </p:nvSpPr>
        <p:spPr/>
        <p:txBody>
          <a:bodyPr/>
          <a:lstStyle/>
          <a:p>
            <a:r>
              <a:rPr lang="en-AU" dirty="0"/>
              <a:t>1.4: Survey &amp; primary data collection </a:t>
            </a:r>
          </a:p>
        </p:txBody>
      </p:sp>
      <p:sp>
        <p:nvSpPr>
          <p:cNvPr id="3" name="Content Placeholder 2">
            <a:extLst>
              <a:ext uri="{FF2B5EF4-FFF2-40B4-BE49-F238E27FC236}">
                <a16:creationId xmlns:a16="http://schemas.microsoft.com/office/drawing/2014/main" id="{B786BA74-1BBE-396C-507F-2DCFD47E2DC7}"/>
              </a:ext>
            </a:extLst>
          </p:cNvPr>
          <p:cNvSpPr>
            <a:spLocks noGrp="1"/>
          </p:cNvSpPr>
          <p:nvPr>
            <p:ph sz="half" idx="1"/>
          </p:nvPr>
        </p:nvSpPr>
        <p:spPr>
          <a:xfrm>
            <a:off x="686031" y="1867593"/>
            <a:ext cx="10272000" cy="4412891"/>
          </a:xfrm>
        </p:spPr>
        <p:txBody>
          <a:bodyPr/>
          <a:lstStyle/>
          <a:p>
            <a:r>
              <a:rPr lang="en" sz="2400" b="1" dirty="0">
                <a:latin typeface="+mn-lt"/>
                <a:ea typeface="Nunito"/>
                <a:cs typeface="Nunito"/>
                <a:sym typeface="Nunito"/>
              </a:rPr>
              <a:t>Find out what Melbournians think about recycled water.</a:t>
            </a:r>
          </a:p>
          <a:p>
            <a:endParaRPr lang="en" sz="2400" b="1" dirty="0">
              <a:latin typeface="+mn-lt"/>
              <a:ea typeface="Nunito"/>
              <a:cs typeface="Nunito"/>
              <a:sym typeface="Nunito"/>
            </a:endParaRPr>
          </a:p>
          <a:p>
            <a:r>
              <a:rPr lang="en-GB" sz="2400" dirty="0">
                <a:solidFill>
                  <a:srgbClr val="000000"/>
                </a:solidFill>
                <a:latin typeface="+mn-lt"/>
                <a:ea typeface="Calibri" panose="020F0502020204030204" pitchFamily="34" charset="0"/>
              </a:rPr>
              <a:t>As a group, design and conduct a survey of friends or family. Find out what people in Melbourne think and know about recycled water and the Western Treatment Plant. </a:t>
            </a:r>
          </a:p>
          <a:p>
            <a:r>
              <a:rPr lang="en-GB" sz="2400" dirty="0">
                <a:solidFill>
                  <a:srgbClr val="000000"/>
                </a:solidFill>
                <a:latin typeface="+mn-lt"/>
                <a:ea typeface="Calibri" panose="020F0502020204030204" pitchFamily="34" charset="0"/>
              </a:rPr>
              <a:t>This data will help you to investigate and respond to the inquiry question:</a:t>
            </a:r>
          </a:p>
          <a:p>
            <a:r>
              <a:rPr lang="en-GB" sz="2400" b="1" dirty="0">
                <a:solidFill>
                  <a:srgbClr val="0092D6"/>
                </a:solidFill>
                <a:latin typeface="+mn-lt"/>
              </a:rPr>
              <a:t>How can the Western Treatment Plant help Melbourne to thrive and adapt to an uncertain future?</a:t>
            </a:r>
            <a:r>
              <a:rPr lang="en-GB" sz="2400" b="1" dirty="0">
                <a:solidFill>
                  <a:srgbClr val="B45F06"/>
                </a:solidFill>
                <a:latin typeface="+mn-lt"/>
                <a:ea typeface="Nunito" pitchFamily="2" charset="0"/>
                <a:cs typeface="Nunito" pitchFamily="2" charset="0"/>
              </a:rPr>
              <a:t>  </a:t>
            </a:r>
            <a:endParaRPr lang="en-AU" sz="2400" b="1" dirty="0">
              <a:solidFill>
                <a:srgbClr val="0092D6"/>
              </a:solidFill>
              <a:latin typeface="+mn-lt"/>
            </a:endParaRPr>
          </a:p>
          <a:p>
            <a:endParaRPr lang="en-AU" sz="2400" dirty="0">
              <a:solidFill>
                <a:srgbClr val="000000"/>
              </a:solidFill>
              <a:latin typeface="Arial" panose="020B060402020202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43433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A733F43-B1B5-825D-7051-6DBCF1CB1A9E}"/>
              </a:ext>
            </a:extLst>
          </p:cNvPr>
          <p:cNvSpPr>
            <a:spLocks noGrp="1"/>
          </p:cNvSpPr>
          <p:nvPr>
            <p:ph type="title"/>
          </p:nvPr>
        </p:nvSpPr>
        <p:spPr>
          <a:xfrm>
            <a:off x="795614" y="332574"/>
            <a:ext cx="10272000" cy="864000"/>
          </a:xfrm>
        </p:spPr>
        <p:txBody>
          <a:bodyPr/>
          <a:lstStyle/>
          <a:p>
            <a:r>
              <a:rPr lang="en-US" dirty="0"/>
              <a:t>1.5 Components of the survey</a:t>
            </a:r>
          </a:p>
        </p:txBody>
      </p:sp>
      <p:sp>
        <p:nvSpPr>
          <p:cNvPr id="8" name="Content Placeholder 7">
            <a:extLst>
              <a:ext uri="{FF2B5EF4-FFF2-40B4-BE49-F238E27FC236}">
                <a16:creationId xmlns:a16="http://schemas.microsoft.com/office/drawing/2014/main" id="{D5969ED6-FAA4-D634-E3A9-25FAE3EF1877}"/>
              </a:ext>
            </a:extLst>
          </p:cNvPr>
          <p:cNvSpPr>
            <a:spLocks noGrp="1"/>
          </p:cNvSpPr>
          <p:nvPr>
            <p:ph sz="half" idx="1"/>
          </p:nvPr>
        </p:nvSpPr>
        <p:spPr>
          <a:xfrm>
            <a:off x="407420" y="2058000"/>
            <a:ext cx="6147881" cy="4800000"/>
          </a:xfrm>
        </p:spPr>
        <p:txBody>
          <a:bodyPr>
            <a:noAutofit/>
          </a:bodyPr>
          <a:lstStyle/>
          <a:p>
            <a:pPr marL="120224">
              <a:lnSpc>
                <a:spcPct val="90000"/>
              </a:lnSpc>
            </a:pPr>
            <a:r>
              <a:rPr lang="en-GB" sz="1600" b="1" dirty="0"/>
              <a:t>Components of the task</a:t>
            </a:r>
            <a:endParaRPr lang="en-AU" sz="1600" dirty="0"/>
          </a:p>
          <a:p>
            <a:pPr marL="457189" indent="-457189" fontAlgn="base">
              <a:lnSpc>
                <a:spcPct val="90000"/>
              </a:lnSpc>
              <a:buClr>
                <a:srgbClr val="595959"/>
              </a:buClr>
              <a:buSzPts val="1800"/>
              <a:buFont typeface="Arial" panose="020B0604020202020204" pitchFamily="34" charset="0"/>
              <a:buChar char="❏"/>
            </a:pPr>
            <a:r>
              <a:rPr lang="en-GB" sz="1600" b="1" dirty="0"/>
              <a:t>Survey friends and family using Google Forms, MS Forms or similar apps</a:t>
            </a:r>
            <a:r>
              <a:rPr lang="en-GB" sz="1600" dirty="0"/>
              <a:t>. Aim for a minimum of 10 survey questions and try to find at least 10 people for your group to survey. Try and make the questions clear and interesting and easy to answer. </a:t>
            </a:r>
            <a:endParaRPr lang="en-AU" sz="1600" dirty="0"/>
          </a:p>
          <a:p>
            <a:pPr marL="457189" indent="-457189" fontAlgn="base">
              <a:lnSpc>
                <a:spcPct val="90000"/>
              </a:lnSpc>
              <a:buClr>
                <a:srgbClr val="595959"/>
              </a:buClr>
              <a:buSzPts val="1800"/>
              <a:buFont typeface="Arial" panose="020B0604020202020204" pitchFamily="34" charset="0"/>
              <a:buChar char="❏"/>
            </a:pPr>
            <a:r>
              <a:rPr lang="en-GB" sz="1600" b="1" dirty="0"/>
              <a:t>Present results by graphing the results to each question. </a:t>
            </a:r>
            <a:r>
              <a:rPr lang="en-GB" sz="1600" dirty="0"/>
              <a:t>Don’t forget to include a specific and informative label or title for each graph. Any symbols or colours need to be explained in a key. </a:t>
            </a:r>
            <a:endParaRPr lang="en-AU" sz="1600" dirty="0"/>
          </a:p>
          <a:p>
            <a:pPr marL="457189" indent="-457189" fontAlgn="base">
              <a:lnSpc>
                <a:spcPct val="90000"/>
              </a:lnSpc>
              <a:spcAft>
                <a:spcPts val="1600"/>
              </a:spcAft>
              <a:buClr>
                <a:srgbClr val="595959"/>
              </a:buClr>
              <a:buSzPts val="1800"/>
              <a:buFont typeface="Arial" panose="020B0604020202020204" pitchFamily="34" charset="0"/>
              <a:buChar char="❏"/>
            </a:pPr>
            <a:r>
              <a:rPr lang="en-GB" sz="1600" b="1" dirty="0"/>
              <a:t>Analyse results.</a:t>
            </a:r>
            <a:r>
              <a:rPr lang="en-GB" sz="1600" dirty="0"/>
              <a:t> Discuss the most significant trends or findings from the data. Use specific examples to support your analysis. Describe any unexpected  or interesting results. Aim for 1-3 paragraphs for the analysis section. </a:t>
            </a:r>
            <a:endParaRPr lang="en-AU" sz="1600" dirty="0"/>
          </a:p>
          <a:p>
            <a:pPr marL="120224">
              <a:lnSpc>
                <a:spcPct val="90000"/>
              </a:lnSpc>
            </a:pPr>
            <a:r>
              <a:rPr lang="en-GB" sz="1600" dirty="0"/>
              <a:t>It will be easier to gather data if you limit the possible responses. One of the simplest ways to conduct a survey, is to provide respondents with a statement that they can agree or disagree.</a:t>
            </a:r>
            <a:endParaRPr lang="en-AU" sz="1600" dirty="0"/>
          </a:p>
        </p:txBody>
      </p:sp>
      <p:sp>
        <p:nvSpPr>
          <p:cNvPr id="18" name="Slide Number Placeholder 5">
            <a:extLst>
              <a:ext uri="{FF2B5EF4-FFF2-40B4-BE49-F238E27FC236}">
                <a16:creationId xmlns:a16="http://schemas.microsoft.com/office/drawing/2014/main" id="{A9849CBB-D4B6-73C1-2855-727AD67B1120}"/>
              </a:ext>
            </a:extLst>
          </p:cNvPr>
          <p:cNvSpPr>
            <a:spLocks noGrp="1"/>
          </p:cNvSpPr>
          <p:nvPr>
            <p:ph type="sldNum" sz="quarter" idx="12"/>
          </p:nvPr>
        </p:nvSpPr>
        <p:spPr>
          <a:xfrm>
            <a:off x="10566400" y="6545665"/>
            <a:ext cx="787400" cy="216000"/>
          </a:xfrm>
        </p:spPr>
        <p:txBody>
          <a:bodyPr/>
          <a:lstStyle/>
          <a:p>
            <a:pPr>
              <a:spcAft>
                <a:spcPts val="800"/>
              </a:spcAft>
            </a:pPr>
            <a:fld id="{BB1C4F31-AAC3-416A-A54A-167287B4272A}" type="slidenum">
              <a:rPr lang="en-AU" smtClean="0"/>
              <a:pPr>
                <a:spcAft>
                  <a:spcPts val="800"/>
                </a:spcAft>
              </a:pPr>
              <a:t>9</a:t>
            </a:fld>
            <a:endParaRPr lang="en-AU"/>
          </a:p>
        </p:txBody>
      </p:sp>
      <p:graphicFrame>
        <p:nvGraphicFramePr>
          <p:cNvPr id="9" name="Table 8">
            <a:extLst>
              <a:ext uri="{FF2B5EF4-FFF2-40B4-BE49-F238E27FC236}">
                <a16:creationId xmlns:a16="http://schemas.microsoft.com/office/drawing/2014/main" id="{6B0FD5C5-AB21-E5CA-7F44-8E72641BB11D}"/>
              </a:ext>
            </a:extLst>
          </p:cNvPr>
          <p:cNvGraphicFramePr>
            <a:graphicFrameLocks noGrp="1"/>
          </p:cNvGraphicFramePr>
          <p:nvPr/>
        </p:nvGraphicFramePr>
        <p:xfrm>
          <a:off x="6908799" y="1792017"/>
          <a:ext cx="4704548" cy="3280063"/>
        </p:xfrm>
        <a:graphic>
          <a:graphicData uri="http://schemas.openxmlformats.org/drawingml/2006/table">
            <a:tbl>
              <a:tblPr firstRow="1" firstCol="1" bandRow="1"/>
              <a:tblGrid>
                <a:gridCol w="2403592">
                  <a:extLst>
                    <a:ext uri="{9D8B030D-6E8A-4147-A177-3AD203B41FA5}">
                      <a16:colId xmlns:a16="http://schemas.microsoft.com/office/drawing/2014/main" val="375396176"/>
                    </a:ext>
                  </a:extLst>
                </a:gridCol>
                <a:gridCol w="1193481">
                  <a:extLst>
                    <a:ext uri="{9D8B030D-6E8A-4147-A177-3AD203B41FA5}">
                      <a16:colId xmlns:a16="http://schemas.microsoft.com/office/drawing/2014/main" val="279638480"/>
                    </a:ext>
                  </a:extLst>
                </a:gridCol>
                <a:gridCol w="1107475">
                  <a:extLst>
                    <a:ext uri="{9D8B030D-6E8A-4147-A177-3AD203B41FA5}">
                      <a16:colId xmlns:a16="http://schemas.microsoft.com/office/drawing/2014/main" val="4046810764"/>
                    </a:ext>
                  </a:extLst>
                </a:gridCol>
              </a:tblGrid>
              <a:tr h="523932">
                <a:tc>
                  <a:txBody>
                    <a:bodyPr/>
                    <a:lstStyle/>
                    <a:p>
                      <a:pPr algn="l" fontAlgn="t">
                        <a:lnSpc>
                          <a:spcPct val="120000"/>
                        </a:lnSpc>
                      </a:pPr>
                      <a:r>
                        <a:rPr lang="en-GB" sz="1600" b="1" i="0" u="none" strike="noStrike" dirty="0">
                          <a:solidFill>
                            <a:srgbClr val="00428A"/>
                          </a:solidFill>
                          <a:effectLst/>
                          <a:latin typeface="Arial" panose="020B0604020202020204" pitchFamily="34" charset="0"/>
                          <a:ea typeface="Calibri" panose="020F0502020204030204" pitchFamily="34" charset="0"/>
                          <a:cs typeface="Arial" panose="020B0604020202020204" pitchFamily="34" charset="0"/>
                        </a:rPr>
                        <a:t>Statement</a:t>
                      </a:r>
                      <a:endParaRPr lang="en-GB" sz="1600" b="0" i="0" u="none" strike="noStrike" dirty="0">
                        <a:effectLst/>
                        <a:latin typeface="Arial" panose="020B0604020202020204" pitchFamily="34" charset="0"/>
                      </a:endParaRPr>
                    </a:p>
                  </a:txBody>
                  <a:tcPr marL="118925" marR="118925" marT="16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20000"/>
                        </a:lnSpc>
                      </a:pPr>
                      <a:r>
                        <a:rPr lang="en-GB" sz="1600" b="1" i="0" u="none" strike="noStrike">
                          <a:solidFill>
                            <a:srgbClr val="00428A"/>
                          </a:solidFill>
                          <a:effectLst/>
                          <a:latin typeface="Arial" panose="020B0604020202020204" pitchFamily="34" charset="0"/>
                          <a:ea typeface="Calibri" panose="020F0502020204030204" pitchFamily="34" charset="0"/>
                          <a:cs typeface="Arial" panose="020B0604020202020204" pitchFamily="34" charset="0"/>
                        </a:rPr>
                        <a:t>Agree</a:t>
                      </a:r>
                      <a:endParaRPr lang="en-GB" sz="1600" b="0" i="0" u="none" strike="noStrike">
                        <a:effectLst/>
                        <a:latin typeface="Arial" panose="020B0604020202020204" pitchFamily="34" charset="0"/>
                      </a:endParaRPr>
                    </a:p>
                  </a:txBody>
                  <a:tcPr marL="118925" marR="118925" marT="16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20000"/>
                        </a:lnSpc>
                      </a:pPr>
                      <a:r>
                        <a:rPr lang="en-GB" sz="1600" b="1" i="0" u="none" strike="noStrike" dirty="0">
                          <a:solidFill>
                            <a:srgbClr val="00428A"/>
                          </a:solidFill>
                          <a:effectLst/>
                          <a:latin typeface="Arial" panose="020B0604020202020204" pitchFamily="34" charset="0"/>
                          <a:ea typeface="Calibri" panose="020F0502020204030204" pitchFamily="34" charset="0"/>
                          <a:cs typeface="Arial" panose="020B0604020202020204" pitchFamily="34" charset="0"/>
                        </a:rPr>
                        <a:t>Disagree</a:t>
                      </a:r>
                      <a:endParaRPr lang="en-GB" sz="1600" b="0" i="0" u="none" strike="noStrike" dirty="0">
                        <a:effectLst/>
                        <a:latin typeface="Arial" panose="020B0604020202020204" pitchFamily="34" charset="0"/>
                      </a:endParaRPr>
                    </a:p>
                  </a:txBody>
                  <a:tcPr marL="118925" marR="118925" marT="16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8510762"/>
                  </a:ext>
                </a:extLst>
              </a:tr>
              <a:tr h="751055">
                <a:tc>
                  <a:txBody>
                    <a:bodyPr/>
                    <a:lstStyle/>
                    <a:p>
                      <a:pPr algn="l" fontAlgn="t">
                        <a:lnSpc>
                          <a:spcPct val="120000"/>
                        </a:lnSpc>
                      </a:pPr>
                      <a:r>
                        <a:rPr lang="en-GB" sz="1600" b="0" i="0" u="none" strike="noStrike" dirty="0">
                          <a:solidFill>
                            <a:srgbClr val="0092D6"/>
                          </a:solidFill>
                          <a:effectLst/>
                          <a:latin typeface="Arial" panose="020B0604020202020204" pitchFamily="34" charset="0"/>
                          <a:ea typeface="Nunito" pitchFamily="2" charset="0"/>
                          <a:cs typeface="Times New Roman" panose="02020603050405020304" pitchFamily="18" charset="0"/>
                        </a:rPr>
                        <a:t>Water conservation is important.</a:t>
                      </a:r>
                      <a:endParaRPr lang="en-GB" sz="1600" b="0" i="0" u="none" strike="noStrike" dirty="0">
                        <a:effectLst/>
                        <a:latin typeface="Arial" panose="020B0604020202020204" pitchFamily="34" charset="0"/>
                      </a:endParaRPr>
                    </a:p>
                  </a:txBody>
                  <a:tcPr marL="118925" marR="118925" marT="16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20000"/>
                        </a:lnSpc>
                      </a:pPr>
                      <a:r>
                        <a:rPr lang="en-GB" sz="3500" b="0" i="0" u="none" strike="noStrike">
                          <a:solidFill>
                            <a:srgbClr val="0092D6"/>
                          </a:solidFill>
                          <a:effectLst/>
                          <a:latin typeface="Helvetica Neue"/>
                          <a:ea typeface="Calibri" panose="020F0502020204030204" pitchFamily="34" charset="0"/>
                          <a:cs typeface="Helvetica Neue"/>
                        </a:rPr>
                        <a:t> </a:t>
                      </a:r>
                      <a:endParaRPr lang="en-GB" sz="3100" b="0" i="0" u="none" strike="noStrike">
                        <a:effectLst/>
                        <a:latin typeface="Arial" panose="020B0604020202020204" pitchFamily="34" charset="0"/>
                      </a:endParaRPr>
                    </a:p>
                  </a:txBody>
                  <a:tcPr marL="118925" marR="118925" marT="16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20000"/>
                        </a:lnSpc>
                      </a:pPr>
                      <a:r>
                        <a:rPr lang="en-GB" sz="3500" b="0" i="0" u="none" strike="noStrike" dirty="0">
                          <a:solidFill>
                            <a:srgbClr val="0092D6"/>
                          </a:solidFill>
                          <a:effectLst/>
                          <a:latin typeface="Helvetica Neue"/>
                          <a:ea typeface="Calibri" panose="020F0502020204030204" pitchFamily="34" charset="0"/>
                          <a:cs typeface="Helvetica Neue"/>
                        </a:rPr>
                        <a:t> </a:t>
                      </a:r>
                      <a:endParaRPr lang="en-GB" sz="3100" b="0" i="0" u="none" strike="noStrike" dirty="0">
                        <a:effectLst/>
                        <a:latin typeface="Arial" panose="020B0604020202020204" pitchFamily="34" charset="0"/>
                      </a:endParaRPr>
                    </a:p>
                  </a:txBody>
                  <a:tcPr marL="118925" marR="118925" marT="16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832260"/>
                  </a:ext>
                </a:extLst>
              </a:tr>
              <a:tr h="650501">
                <a:tc>
                  <a:txBody>
                    <a:bodyPr/>
                    <a:lstStyle/>
                    <a:p>
                      <a:pPr algn="l" fontAlgn="t">
                        <a:lnSpc>
                          <a:spcPct val="120000"/>
                        </a:lnSpc>
                      </a:pPr>
                      <a:r>
                        <a:rPr lang="en-GB" sz="1600" b="0" i="0" u="none" strike="noStrike">
                          <a:solidFill>
                            <a:srgbClr val="0092D6"/>
                          </a:solidFill>
                          <a:effectLst/>
                          <a:latin typeface="Arial" panose="020B0604020202020204" pitchFamily="34" charset="0"/>
                          <a:ea typeface="Nunito" pitchFamily="2" charset="0"/>
                          <a:cs typeface="Times New Roman" panose="02020603050405020304" pitchFamily="18" charset="0"/>
                        </a:rPr>
                        <a:t>I try to limit the length of my showers.</a:t>
                      </a:r>
                      <a:endParaRPr lang="en-GB" sz="1600" b="0" i="0" u="none" strike="noStrike">
                        <a:effectLst/>
                        <a:latin typeface="Arial" panose="020B0604020202020204" pitchFamily="34" charset="0"/>
                      </a:endParaRPr>
                    </a:p>
                  </a:txBody>
                  <a:tcPr marL="118925" marR="118925" marT="16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20000"/>
                        </a:lnSpc>
                      </a:pPr>
                      <a:r>
                        <a:rPr lang="en-GB" sz="3500" b="0" i="0" u="none" strike="noStrike">
                          <a:solidFill>
                            <a:srgbClr val="0092D6"/>
                          </a:solidFill>
                          <a:effectLst/>
                          <a:latin typeface="Helvetica Neue"/>
                          <a:ea typeface="Calibri" panose="020F0502020204030204" pitchFamily="34" charset="0"/>
                          <a:cs typeface="Helvetica Neue"/>
                        </a:rPr>
                        <a:t> </a:t>
                      </a:r>
                      <a:endParaRPr lang="en-GB" sz="3100" b="0" i="0" u="none" strike="noStrike">
                        <a:effectLst/>
                        <a:latin typeface="Arial" panose="020B0604020202020204" pitchFamily="34" charset="0"/>
                      </a:endParaRPr>
                    </a:p>
                  </a:txBody>
                  <a:tcPr marL="118925" marR="118925" marT="16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20000"/>
                        </a:lnSpc>
                      </a:pPr>
                      <a:r>
                        <a:rPr lang="en-GB" sz="3500" b="0" i="0" u="none" strike="noStrike">
                          <a:solidFill>
                            <a:srgbClr val="0092D6"/>
                          </a:solidFill>
                          <a:effectLst/>
                          <a:latin typeface="Helvetica Neue"/>
                          <a:ea typeface="Calibri" panose="020F0502020204030204" pitchFamily="34" charset="0"/>
                          <a:cs typeface="Helvetica Neue"/>
                        </a:rPr>
                        <a:t> </a:t>
                      </a:r>
                      <a:endParaRPr lang="en-GB" sz="3100" b="0" i="0" u="none" strike="noStrike">
                        <a:effectLst/>
                        <a:latin typeface="Arial" panose="020B0604020202020204" pitchFamily="34" charset="0"/>
                      </a:endParaRPr>
                    </a:p>
                  </a:txBody>
                  <a:tcPr marL="118925" marR="118925" marT="16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9464337"/>
                  </a:ext>
                </a:extLst>
              </a:tr>
              <a:tr h="1348479">
                <a:tc>
                  <a:txBody>
                    <a:bodyPr/>
                    <a:lstStyle/>
                    <a:p>
                      <a:pPr algn="l" fontAlgn="t">
                        <a:lnSpc>
                          <a:spcPct val="120000"/>
                        </a:lnSpc>
                      </a:pPr>
                      <a:r>
                        <a:rPr lang="en-GB" sz="1600" b="0" i="0" u="none" strike="noStrike" dirty="0">
                          <a:solidFill>
                            <a:srgbClr val="0092D6"/>
                          </a:solidFill>
                          <a:effectLst/>
                          <a:latin typeface="Arial" panose="020B0604020202020204" pitchFamily="34" charset="0"/>
                          <a:ea typeface="Nunito" pitchFamily="2" charset="0"/>
                          <a:cs typeface="Times New Roman" panose="02020603050405020304" pitchFamily="18" charset="0"/>
                        </a:rPr>
                        <a:t>Recycled wastewater can be made safe to drink.</a:t>
                      </a:r>
                      <a:endParaRPr lang="en-GB" sz="1600" b="0" i="0" u="none" strike="noStrike" dirty="0">
                        <a:effectLst/>
                        <a:latin typeface="Arial" panose="020B0604020202020204" pitchFamily="34" charset="0"/>
                      </a:endParaRPr>
                    </a:p>
                  </a:txBody>
                  <a:tcPr marL="118925" marR="118925" marT="16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20000"/>
                        </a:lnSpc>
                      </a:pPr>
                      <a:r>
                        <a:rPr lang="en-GB" sz="3500" b="0" i="0" u="none" strike="noStrike">
                          <a:solidFill>
                            <a:srgbClr val="0092D6"/>
                          </a:solidFill>
                          <a:effectLst/>
                          <a:latin typeface="Helvetica Neue"/>
                          <a:ea typeface="Calibri" panose="020F0502020204030204" pitchFamily="34" charset="0"/>
                          <a:cs typeface="Helvetica Neue"/>
                        </a:rPr>
                        <a:t> </a:t>
                      </a:r>
                      <a:endParaRPr lang="en-GB" sz="3100" b="0" i="0" u="none" strike="noStrike">
                        <a:effectLst/>
                        <a:latin typeface="Arial" panose="020B0604020202020204" pitchFamily="34" charset="0"/>
                      </a:endParaRPr>
                    </a:p>
                  </a:txBody>
                  <a:tcPr marL="118925" marR="118925" marT="16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20000"/>
                        </a:lnSpc>
                      </a:pPr>
                      <a:r>
                        <a:rPr lang="en-GB" sz="3500" b="0" i="0" u="none" strike="noStrike" dirty="0">
                          <a:solidFill>
                            <a:srgbClr val="0092D6"/>
                          </a:solidFill>
                          <a:effectLst/>
                          <a:latin typeface="Helvetica Neue"/>
                          <a:ea typeface="Calibri" panose="020F0502020204030204" pitchFamily="34" charset="0"/>
                          <a:cs typeface="Helvetica Neue"/>
                        </a:rPr>
                        <a:t> </a:t>
                      </a:r>
                      <a:endParaRPr lang="en-GB" sz="3100" b="0" i="0" u="none" strike="noStrike" dirty="0">
                        <a:effectLst/>
                        <a:latin typeface="Arial" panose="020B0604020202020204" pitchFamily="34" charset="0"/>
                      </a:endParaRPr>
                    </a:p>
                  </a:txBody>
                  <a:tcPr marL="118925" marR="118925" marT="16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2027221"/>
                  </a:ext>
                </a:extLst>
              </a:tr>
            </a:tbl>
          </a:graphicData>
        </a:graphic>
      </p:graphicFrame>
    </p:spTree>
    <p:extLst>
      <p:ext uri="{BB962C8B-B14F-4D97-AF65-F5344CB8AC3E}">
        <p14:creationId xmlns:p14="http://schemas.microsoft.com/office/powerpoint/2010/main" val="570643791"/>
      </p:ext>
    </p:extLst>
  </p:cSld>
  <p:clrMapOvr>
    <a:masterClrMapping/>
  </p:clrMapOvr>
</p:sld>
</file>

<file path=ppt/theme/theme1.xml><?xml version="1.0" encoding="utf-8"?>
<a:theme xmlns:a="http://schemas.openxmlformats.org/drawingml/2006/main" name="Melbourne Water">
  <a:themeElements>
    <a:clrScheme name="Melbourne Water">
      <a:dk1>
        <a:sysClr val="windowText" lastClr="000000"/>
      </a:dk1>
      <a:lt1>
        <a:sysClr val="window" lastClr="FFFFFF"/>
      </a:lt1>
      <a:dk2>
        <a:srgbClr val="1B3751"/>
      </a:dk2>
      <a:lt2>
        <a:srgbClr val="FFFFFF"/>
      </a:lt2>
      <a:accent1>
        <a:srgbClr val="809DC4"/>
      </a:accent1>
      <a:accent2>
        <a:srgbClr val="356690"/>
      </a:accent2>
      <a:accent3>
        <a:srgbClr val="4B8080"/>
      </a:accent3>
      <a:accent4>
        <a:srgbClr val="E5A000"/>
      </a:accent4>
      <a:accent5>
        <a:srgbClr val="C15727"/>
      </a:accent5>
      <a:accent6>
        <a:srgbClr val="D87D6E"/>
      </a:accent6>
      <a:hlink>
        <a:srgbClr val="356690"/>
      </a:hlink>
      <a:folHlink>
        <a:srgbClr val="356690"/>
      </a:folHlink>
    </a:clrScheme>
    <a:fontScheme name="Melbourne Water">
      <a:majorFont>
        <a:latin typeface="VAG Rounded Next Semibold"/>
        <a:ea typeface=""/>
        <a:cs typeface=""/>
      </a:majorFont>
      <a:minorFont>
        <a:latin typeface="Blis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bourne Water-PowerPoint template.potx" id="{D1F05F05-1EDA-472A-A648-3B3A7270A24F}" vid="{A297049E-3791-4B65-8B9A-83DBC9F46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6483E447588744824D76E255A33221" ma:contentTypeVersion="16" ma:contentTypeDescription="Create a new document." ma:contentTypeScope="" ma:versionID="84f6b8cdd2bb95335ec3f30bdd594966">
  <xsd:schema xmlns:xsd="http://www.w3.org/2001/XMLSchema" xmlns:xs="http://www.w3.org/2001/XMLSchema" xmlns:p="http://schemas.microsoft.com/office/2006/metadata/properties" xmlns:ns2="f45137b2-6e7e-4f7f-820e-f01c65ebcee6" xmlns:ns3="3eb07897-aa16-4e70-a280-e2e7d8e6259c" targetNamespace="http://schemas.microsoft.com/office/2006/metadata/properties" ma:root="true" ma:fieldsID="29c0dbe2f98b72d992a6c5d8973d8090" ns2:_="" ns3:_="">
    <xsd:import namespace="f45137b2-6e7e-4f7f-820e-f01c65ebcee6"/>
    <xsd:import namespace="3eb07897-aa16-4e70-a280-e2e7d8e625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137b2-6e7e-4f7f-820e-f01c65ebc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4e149d4-4412-4068-a378-d80bf5b922f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Action" ma:index="21" nillable="true" ma:displayName="Action" ma:format="Dropdown" ma:internalName="Action">
      <xsd:simpleType>
        <xsd:restriction base="dms:Choice">
          <xsd:enumeration value="Add to Archive"/>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b07897-aa16-4e70-a280-e2e7d8e625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f5eaef-aba9-4673-986a-688f942abf21}" ma:internalName="TaxCatchAll" ma:showField="CatchAllData" ma:web="3eb07897-aa16-4e70-a280-e2e7d8e625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B84397-0EB1-4EE1-B1A0-9CF65EFFC5AE}">
  <ds:schemaRefs>
    <ds:schemaRef ds:uri="http://schemas.microsoft.com/sharepoint/v3/contenttype/forms"/>
  </ds:schemaRefs>
</ds:datastoreItem>
</file>

<file path=customXml/itemProps2.xml><?xml version="1.0" encoding="utf-8"?>
<ds:datastoreItem xmlns:ds="http://schemas.openxmlformats.org/officeDocument/2006/customXml" ds:itemID="{8DF4E596-9606-47D6-899D-DFAF8AA78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137b2-6e7e-4f7f-820e-f01c65ebcee6"/>
    <ds:schemaRef ds:uri="3eb07897-aa16-4e70-a280-e2e7d8e62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Melbourne Water</Template>
  <TotalTime>342</TotalTime>
  <Words>2124</Words>
  <Application>Microsoft Office PowerPoint</Application>
  <PresentationFormat>Widescreen</PresentationFormat>
  <Paragraphs>207</Paragraphs>
  <Slides>14</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Aptos</vt:lpstr>
      <vt:lpstr>Arial</vt:lpstr>
      <vt:lpstr>Bliss Pro</vt:lpstr>
      <vt:lpstr>Calibri</vt:lpstr>
      <vt:lpstr>Helvetica Neue</vt:lpstr>
      <vt:lpstr>Nunito</vt:lpstr>
      <vt:lpstr>Roboto</vt:lpstr>
      <vt:lpstr>VAG Rounded Next</vt:lpstr>
      <vt:lpstr>VAG Rounded Next Medium</vt:lpstr>
      <vt:lpstr>VAG Rounded Next Semibold</vt:lpstr>
      <vt:lpstr>Verdana</vt:lpstr>
      <vt:lpstr>Melbourne Water</vt:lpstr>
      <vt:lpstr>1. Teacher Instructions</vt:lpstr>
      <vt:lpstr>Instructions</vt:lpstr>
      <vt:lpstr>Western Treatment Plan</vt:lpstr>
      <vt:lpstr>Learning outcomes</vt:lpstr>
      <vt:lpstr>1.1: Inquiry question</vt:lpstr>
      <vt:lpstr>1.2: Sewage treatment</vt:lpstr>
      <vt:lpstr>1.3 Recycled water</vt:lpstr>
      <vt:lpstr>1.4: Survey &amp; primary data collection </vt:lpstr>
      <vt:lpstr>1.5 Components of the survey</vt:lpstr>
      <vt:lpstr>1.6: Primary data collection</vt:lpstr>
      <vt:lpstr>1.7: What did I find out</vt:lpstr>
      <vt:lpstr>Rubric: Survey</vt:lpstr>
      <vt:lpstr>Rubric: Hexagonal concept map</vt:lpstr>
      <vt:lpstr>Curriculum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Water Story</dc:title>
  <dc:creator>Tori Tonzing</dc:creator>
  <cp:lastModifiedBy>Marita Tripp</cp:lastModifiedBy>
  <cp:revision>18</cp:revision>
  <dcterms:created xsi:type="dcterms:W3CDTF">2024-09-29T07:15:53Z</dcterms:created>
  <dcterms:modified xsi:type="dcterms:W3CDTF">2025-02-24T04:20:24Z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1a0ea4-6344-45fe-bd17-9bfc2ab6afb4_Enabled">
    <vt:lpwstr>true</vt:lpwstr>
  </property>
  <property fmtid="{D5CDD505-2E9C-101B-9397-08002B2CF9AE}" pid="3" name="MSIP_Label_8d1a0ea4-6344-45fe-bd17-9bfc2ab6afb4_SetDate">
    <vt:lpwstr>2024-10-14T00:03:21Z</vt:lpwstr>
  </property>
  <property fmtid="{D5CDD505-2E9C-101B-9397-08002B2CF9AE}" pid="4" name="MSIP_Label_8d1a0ea4-6344-45fe-bd17-9bfc2ab6afb4_Method">
    <vt:lpwstr>Standard</vt:lpwstr>
  </property>
  <property fmtid="{D5CDD505-2E9C-101B-9397-08002B2CF9AE}" pid="5" name="MSIP_Label_8d1a0ea4-6344-45fe-bd17-9bfc2ab6afb4_Name">
    <vt:lpwstr>OFFICIAL</vt:lpwstr>
  </property>
  <property fmtid="{D5CDD505-2E9C-101B-9397-08002B2CF9AE}" pid="6" name="MSIP_Label_8d1a0ea4-6344-45fe-bd17-9bfc2ab6afb4_SiteId">
    <vt:lpwstr>fe26127b-78ee-42c7-803e-4d67c0488cf9</vt:lpwstr>
  </property>
  <property fmtid="{D5CDD505-2E9C-101B-9397-08002B2CF9AE}" pid="7" name="MSIP_Label_8d1a0ea4-6344-45fe-bd17-9bfc2ab6afb4_ActionId">
    <vt:lpwstr>49dfe8c3-2897-400b-b0ce-11f84f2e4062</vt:lpwstr>
  </property>
  <property fmtid="{D5CDD505-2E9C-101B-9397-08002B2CF9AE}" pid="8" name="MSIP_Label_8d1a0ea4-6344-45fe-bd17-9bfc2ab6afb4_ContentBits">
    <vt:lpwstr>1</vt:lpwstr>
  </property>
</Properties>
</file>